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ontime"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36" Target="slides/slide22.xml" Type="http://schemas.openxmlformats.org/officeDocument/2006/relationships/slide"/><Relationship Id="rId37" Target="slides/slide23.xml" Type="http://schemas.openxmlformats.org/officeDocument/2006/relationships/slide"/><Relationship Id="rId38" Target="slides/slide24.xml" Type="http://schemas.openxmlformats.org/officeDocument/2006/relationships/slide"/><Relationship Id="rId39" Target="slides/slide2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6.jpeg" Type="http://schemas.openxmlformats.org/officeDocument/2006/relationships/image"/><Relationship Id="rId7" Target="../media/image3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6.jpeg" Type="http://schemas.openxmlformats.org/officeDocument/2006/relationships/image"/><Relationship Id="rId7" Target="../media/image3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6.jpeg" Type="http://schemas.openxmlformats.org/officeDocument/2006/relationships/image"/><Relationship Id="rId7" Target="../media/image3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61255" y="-2017079"/>
            <a:ext cx="13902753" cy="133814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62172" y="-668293"/>
            <a:ext cx="2446436" cy="411480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864009" y="6950278"/>
            <a:ext cx="2423991" cy="4114800"/>
          </a:xfrm>
          <a:prstGeom prst="rect">
            <a:avLst/>
          </a:prstGeom>
        </p:spPr>
      </p:pic>
      <p:sp>
        <p:nvSpPr>
          <p:cNvPr name="TextBox 5" id="5"/>
          <p:cNvSpPr txBox="true"/>
          <p:nvPr/>
        </p:nvSpPr>
        <p:spPr>
          <a:xfrm rot="0">
            <a:off x="3985231" y="2630901"/>
            <a:ext cx="10317538" cy="561574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Effects of Social media on Students</a:t>
            </a:r>
          </a:p>
        </p:txBody>
      </p:sp>
      <p:sp>
        <p:nvSpPr>
          <p:cNvPr name="TextBox 6" id="6"/>
          <p:cNvSpPr txBox="true"/>
          <p:nvPr/>
        </p:nvSpPr>
        <p:spPr>
          <a:xfrm rot="0">
            <a:off x="3698970" y="7796796"/>
            <a:ext cx="10890060" cy="804457"/>
          </a:xfrm>
          <a:prstGeom prst="rect">
            <a:avLst/>
          </a:prstGeom>
        </p:spPr>
        <p:txBody>
          <a:bodyPr anchor="t" rtlCol="false" tIns="0" lIns="0" bIns="0" rIns="0">
            <a:spAutoFit/>
          </a:bodyPr>
          <a:lstStyle/>
          <a:p>
            <a:pPr algn="ctr">
              <a:lnSpc>
                <a:spcPts val="6580"/>
              </a:lnSpc>
            </a:pPr>
            <a:r>
              <a:rPr lang="en-US" sz="4700" spc="780">
                <a:solidFill>
                  <a:srgbClr val="22423D"/>
                </a:solidFill>
                <a:latin typeface="Glacial Indifference"/>
              </a:rPr>
              <a:t>Presented by- Shreyasi Kayam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1746" y="-1717592"/>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920699" y="7200900"/>
            <a:ext cx="4734603"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305005" y="3342061"/>
            <a:ext cx="8879432" cy="5919621"/>
          </a:xfrm>
          <a:prstGeom prst="rect">
            <a:avLst/>
          </a:prstGeom>
        </p:spPr>
      </p:pic>
      <p:sp>
        <p:nvSpPr>
          <p:cNvPr name="TextBox 5" id="5"/>
          <p:cNvSpPr txBox="true"/>
          <p:nvPr/>
        </p:nvSpPr>
        <p:spPr>
          <a:xfrm rot="0">
            <a:off x="1305005" y="1409733"/>
            <a:ext cx="7838995" cy="1307354"/>
          </a:xfrm>
          <a:prstGeom prst="rect">
            <a:avLst/>
          </a:prstGeom>
        </p:spPr>
        <p:txBody>
          <a:bodyPr anchor="t" rtlCol="false" tIns="0" lIns="0" bIns="0" rIns="0">
            <a:spAutoFit/>
          </a:bodyPr>
          <a:lstStyle/>
          <a:p>
            <a:pPr>
              <a:lnSpc>
                <a:spcPts val="9320"/>
              </a:lnSpc>
            </a:pPr>
            <a:r>
              <a:rPr lang="en-US" sz="11096">
                <a:solidFill>
                  <a:srgbClr val="22423D"/>
                </a:solidFill>
                <a:latin typeface="Moontime"/>
              </a:rPr>
              <a:t>Graph 2</a:t>
            </a:r>
          </a:p>
        </p:txBody>
      </p:sp>
      <p:sp>
        <p:nvSpPr>
          <p:cNvPr name="TextBox 6" id="6"/>
          <p:cNvSpPr txBox="true"/>
          <p:nvPr/>
        </p:nvSpPr>
        <p:spPr>
          <a:xfrm rot="0">
            <a:off x="10778723" y="3323011"/>
            <a:ext cx="6480577" cy="5087791"/>
          </a:xfrm>
          <a:prstGeom prst="rect">
            <a:avLst/>
          </a:prstGeom>
        </p:spPr>
        <p:txBody>
          <a:bodyPr anchor="t" rtlCol="false" tIns="0" lIns="0" bIns="0" rIns="0">
            <a:spAutoFit/>
          </a:bodyPr>
          <a:lstStyle/>
          <a:p>
            <a:pPr algn="just">
              <a:lnSpc>
                <a:spcPts val="2917"/>
              </a:lnSpc>
            </a:pPr>
            <a:r>
              <a:rPr lang="en-US" sz="2334" spc="387">
                <a:solidFill>
                  <a:srgbClr val="22423D"/>
                </a:solidFill>
                <a:latin typeface="Glacial Indifference"/>
              </a:rPr>
              <a:t>The median for males and females is 9 and 10 respectively. This means that the mean anxiety level is higher for females. IQR for males is 9 and for females is 8.5. For females, there is lesser spread in the middle 50% of the data than for males. For females there is slightly lesser variability in the data than for males. 3 rd quartile (Q3) for males is 15 and for females is 13 i.e. the highest 25% of the anxiety scores for males is higher than that for females.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1746" y="-1717592"/>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920699" y="7200900"/>
            <a:ext cx="4734603"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305005" y="3338679"/>
            <a:ext cx="8879432" cy="5919621"/>
          </a:xfrm>
          <a:prstGeom prst="rect">
            <a:avLst/>
          </a:prstGeom>
        </p:spPr>
      </p:pic>
      <p:sp>
        <p:nvSpPr>
          <p:cNvPr name="TextBox 5" id="5"/>
          <p:cNvSpPr txBox="true"/>
          <p:nvPr/>
        </p:nvSpPr>
        <p:spPr>
          <a:xfrm rot="0">
            <a:off x="1305005" y="1409733"/>
            <a:ext cx="7838995" cy="1307354"/>
          </a:xfrm>
          <a:prstGeom prst="rect">
            <a:avLst/>
          </a:prstGeom>
        </p:spPr>
        <p:txBody>
          <a:bodyPr anchor="t" rtlCol="false" tIns="0" lIns="0" bIns="0" rIns="0">
            <a:spAutoFit/>
          </a:bodyPr>
          <a:lstStyle/>
          <a:p>
            <a:pPr>
              <a:lnSpc>
                <a:spcPts val="9320"/>
              </a:lnSpc>
            </a:pPr>
            <a:r>
              <a:rPr lang="en-US" sz="11096">
                <a:solidFill>
                  <a:srgbClr val="22423D"/>
                </a:solidFill>
                <a:latin typeface="Moontime"/>
              </a:rPr>
              <a:t>Graph 3</a:t>
            </a:r>
          </a:p>
        </p:txBody>
      </p:sp>
      <p:sp>
        <p:nvSpPr>
          <p:cNvPr name="TextBox 6" id="6"/>
          <p:cNvSpPr txBox="true"/>
          <p:nvPr/>
        </p:nvSpPr>
        <p:spPr>
          <a:xfrm rot="0">
            <a:off x="10865657" y="3319629"/>
            <a:ext cx="6393643" cy="4489648"/>
          </a:xfrm>
          <a:prstGeom prst="rect">
            <a:avLst/>
          </a:prstGeom>
        </p:spPr>
        <p:txBody>
          <a:bodyPr anchor="t" rtlCol="false" tIns="0" lIns="0" bIns="0" rIns="0">
            <a:spAutoFit/>
          </a:bodyPr>
          <a:lstStyle/>
          <a:p>
            <a:pPr algn="just">
              <a:lnSpc>
                <a:spcPts val="3003"/>
              </a:lnSpc>
            </a:pPr>
            <a:r>
              <a:rPr lang="en-US" sz="2403" spc="398">
                <a:solidFill>
                  <a:srgbClr val="22423D"/>
                </a:solidFill>
                <a:latin typeface="Glacial Indifference"/>
              </a:rPr>
              <a:t>The median for both the genders is 6. IQR for males is 4 and for females is 3.For females there is slightly lesser variability in the data than for males. 3 rd quartile (Q3) for males is 9 and for females is 7. The highest 25% of the loneliness scores for males is even higher than all the loneliness scores for females. Thus, comparatively loneliness level is more in males than in females.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1193295"/>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716446" y="-1469230"/>
            <a:ext cx="5085708"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7307790" y="3706280"/>
            <a:ext cx="10442210" cy="5552020"/>
          </a:xfrm>
          <a:prstGeom prst="rect">
            <a:avLst/>
          </a:prstGeom>
        </p:spPr>
      </p:pic>
      <p:sp>
        <p:nvSpPr>
          <p:cNvPr name="TextBox 5" id="5"/>
          <p:cNvSpPr txBox="true"/>
          <p:nvPr/>
        </p:nvSpPr>
        <p:spPr>
          <a:xfrm rot="0">
            <a:off x="1879867" y="1343514"/>
            <a:ext cx="4904088" cy="2488388"/>
          </a:xfrm>
          <a:prstGeom prst="rect">
            <a:avLst/>
          </a:prstGeom>
        </p:spPr>
        <p:txBody>
          <a:bodyPr anchor="t" rtlCol="false" tIns="0" lIns="0" bIns="0" rIns="0">
            <a:spAutoFit/>
          </a:bodyPr>
          <a:lstStyle/>
          <a:p>
            <a:pPr>
              <a:lnSpc>
                <a:spcPts val="9320"/>
              </a:lnSpc>
            </a:pPr>
            <a:r>
              <a:rPr lang="en-US" sz="11096">
                <a:solidFill>
                  <a:srgbClr val="22423D"/>
                </a:solidFill>
                <a:latin typeface="Moontime"/>
              </a:rPr>
              <a:t>Contingency table 1</a:t>
            </a:r>
          </a:p>
        </p:txBody>
      </p:sp>
      <p:sp>
        <p:nvSpPr>
          <p:cNvPr name="TextBox 6" id="6"/>
          <p:cNvSpPr txBox="true"/>
          <p:nvPr/>
        </p:nvSpPr>
        <p:spPr>
          <a:xfrm rot="0">
            <a:off x="1879867" y="5524500"/>
            <a:ext cx="5427923" cy="2333294"/>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Let  A denote Anxiety</a:t>
            </a:r>
          </a:p>
          <a:p>
            <a:pPr>
              <a:lnSpc>
                <a:spcPts val="3749"/>
              </a:lnSpc>
            </a:pPr>
            <a:r>
              <a:rPr lang="en-US" sz="2999" spc="497">
                <a:solidFill>
                  <a:srgbClr val="22423D"/>
                </a:solidFill>
                <a:latin typeface="Glacial Indifference"/>
              </a:rPr>
              <a:t>and B denote Social media usage. Both the attributes A and B are ordinal. </a:t>
            </a:r>
          </a:p>
        </p:txBody>
      </p:sp>
      <p:sp>
        <p:nvSpPr>
          <p:cNvPr name="TextBox 7" id="7"/>
          <p:cNvSpPr txBox="true"/>
          <p:nvPr/>
        </p:nvSpPr>
        <p:spPr>
          <a:xfrm rot="0">
            <a:off x="1879867" y="4210182"/>
            <a:ext cx="5953538" cy="933318"/>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A 2X4 CONTINGENCY TABLE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349084"/>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16953" y="6431624"/>
            <a:ext cx="1803031"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6836042" y="3327972"/>
            <a:ext cx="10423258" cy="2766901"/>
          </a:xfrm>
          <a:prstGeom prst="rect">
            <a:avLst/>
          </a:prstGeom>
        </p:spPr>
      </p:pic>
      <p:sp>
        <p:nvSpPr>
          <p:cNvPr name="TextBox 5" id="5"/>
          <p:cNvSpPr txBox="true"/>
          <p:nvPr/>
        </p:nvSpPr>
        <p:spPr>
          <a:xfrm rot="0">
            <a:off x="1586077" y="1641524"/>
            <a:ext cx="3452389"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Values</a:t>
            </a:r>
          </a:p>
        </p:txBody>
      </p:sp>
      <p:sp>
        <p:nvSpPr>
          <p:cNvPr name="TextBox 6" id="6"/>
          <p:cNvSpPr txBox="true"/>
          <p:nvPr/>
        </p:nvSpPr>
        <p:spPr>
          <a:xfrm rot="0">
            <a:off x="1586077" y="3308922"/>
            <a:ext cx="5032735" cy="3260301"/>
          </a:xfrm>
          <a:prstGeom prst="rect">
            <a:avLst/>
          </a:prstGeom>
        </p:spPr>
        <p:txBody>
          <a:bodyPr anchor="t" rtlCol="false" tIns="0" lIns="0" bIns="0" rIns="0">
            <a:spAutoFit/>
          </a:bodyPr>
          <a:lstStyle/>
          <a:p>
            <a:pPr algn="just">
              <a:lnSpc>
                <a:spcPts val="3272"/>
              </a:lnSpc>
            </a:pPr>
            <a:r>
              <a:rPr lang="en-US" sz="2617" spc="434">
                <a:solidFill>
                  <a:srgbClr val="22423D"/>
                </a:solidFill>
                <a:latin typeface="Glacial Indifference"/>
              </a:rPr>
              <a:t>To judge the association between anxiety(A) and social media usage(B) of a person, Kendall’s measure of concordance (Kendall’s Tau-b) and Goodman and Kruskal’s Gamma are calculated.</a:t>
            </a:r>
          </a:p>
        </p:txBody>
      </p:sp>
      <p:sp>
        <p:nvSpPr>
          <p:cNvPr name="TextBox 7" id="7"/>
          <p:cNvSpPr txBox="true"/>
          <p:nvPr/>
        </p:nvSpPr>
        <p:spPr>
          <a:xfrm rot="0">
            <a:off x="1586077" y="6931173"/>
            <a:ext cx="15673223" cy="1866636"/>
          </a:xfrm>
          <a:prstGeom prst="rect">
            <a:avLst/>
          </a:prstGeom>
        </p:spPr>
        <p:txBody>
          <a:bodyPr anchor="t" rtlCol="false" tIns="0" lIns="0" bIns="0" rIns="0">
            <a:spAutoFit/>
          </a:bodyPr>
          <a:lstStyle/>
          <a:p>
            <a:pPr algn="just">
              <a:lnSpc>
                <a:spcPts val="3749"/>
              </a:lnSpc>
            </a:pPr>
            <a:r>
              <a:rPr lang="en-US" sz="2999" spc="497">
                <a:solidFill>
                  <a:srgbClr val="22423D"/>
                </a:solidFill>
                <a:latin typeface="Glacial Indifference"/>
              </a:rPr>
              <a:t>Using the table obtained from Minitab,we can conclude that, there is a moderate association between Anxiety and social media usage of a person i.e. a person with high social media usage is perceived to have high anxiety level.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1193295"/>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716446" y="-1469230"/>
            <a:ext cx="5085708" cy="4114800"/>
          </a:xfrm>
          <a:prstGeom prst="rect">
            <a:avLst/>
          </a:prstGeom>
        </p:spPr>
      </p:pic>
      <p:pic>
        <p:nvPicPr>
          <p:cNvPr name="Picture 4" id="4"/>
          <p:cNvPicPr>
            <a:picLocks noChangeAspect="true"/>
          </p:cNvPicPr>
          <p:nvPr/>
        </p:nvPicPr>
        <p:blipFill>
          <a:blip r:embed="rId6"/>
          <a:srcRect l="0" t="1885" r="0" b="1885"/>
          <a:stretch>
            <a:fillRect/>
          </a:stretch>
        </p:blipFill>
        <p:spPr>
          <a:xfrm flipH="false" flipV="false" rot="0">
            <a:off x="7833405" y="3384243"/>
            <a:ext cx="9425895" cy="5874057"/>
          </a:xfrm>
          <a:prstGeom prst="rect">
            <a:avLst/>
          </a:prstGeom>
        </p:spPr>
      </p:pic>
      <p:sp>
        <p:nvSpPr>
          <p:cNvPr name="TextBox 5" id="5"/>
          <p:cNvSpPr txBox="true"/>
          <p:nvPr/>
        </p:nvSpPr>
        <p:spPr>
          <a:xfrm rot="0">
            <a:off x="1879867" y="1343514"/>
            <a:ext cx="4904088" cy="2488388"/>
          </a:xfrm>
          <a:prstGeom prst="rect">
            <a:avLst/>
          </a:prstGeom>
        </p:spPr>
        <p:txBody>
          <a:bodyPr anchor="t" rtlCol="false" tIns="0" lIns="0" bIns="0" rIns="0">
            <a:spAutoFit/>
          </a:bodyPr>
          <a:lstStyle/>
          <a:p>
            <a:pPr>
              <a:lnSpc>
                <a:spcPts val="9320"/>
              </a:lnSpc>
            </a:pPr>
            <a:r>
              <a:rPr lang="en-US" sz="11096">
                <a:solidFill>
                  <a:srgbClr val="22423D"/>
                </a:solidFill>
                <a:latin typeface="Moontime"/>
              </a:rPr>
              <a:t>Contingency table 2</a:t>
            </a:r>
          </a:p>
        </p:txBody>
      </p:sp>
      <p:sp>
        <p:nvSpPr>
          <p:cNvPr name="TextBox 6" id="6"/>
          <p:cNvSpPr txBox="true"/>
          <p:nvPr/>
        </p:nvSpPr>
        <p:spPr>
          <a:xfrm rot="0">
            <a:off x="1879867" y="5661233"/>
            <a:ext cx="5427923" cy="2333294"/>
          </a:xfrm>
          <a:prstGeom prst="rect">
            <a:avLst/>
          </a:prstGeom>
        </p:spPr>
        <p:txBody>
          <a:bodyPr anchor="t" rtlCol="false" tIns="0" lIns="0" bIns="0" rIns="0">
            <a:spAutoFit/>
          </a:bodyPr>
          <a:lstStyle/>
          <a:p>
            <a:pPr algn="just">
              <a:lnSpc>
                <a:spcPts val="3749"/>
              </a:lnSpc>
            </a:pPr>
            <a:r>
              <a:rPr lang="en-US" sz="2999" spc="497">
                <a:solidFill>
                  <a:srgbClr val="22423D"/>
                </a:solidFill>
                <a:latin typeface="Glacial Indifference"/>
              </a:rPr>
              <a:t>Let X denote Loneliness</a:t>
            </a:r>
          </a:p>
          <a:p>
            <a:pPr algn="just">
              <a:lnSpc>
                <a:spcPts val="3749"/>
              </a:lnSpc>
            </a:pPr>
            <a:r>
              <a:rPr lang="en-US" sz="2999" spc="497">
                <a:solidFill>
                  <a:srgbClr val="22423D"/>
                </a:solidFill>
                <a:latin typeface="Glacial Indifference"/>
              </a:rPr>
              <a:t>and Y denote Social media usage. Both the attributes X and Y are ordinal.</a:t>
            </a:r>
          </a:p>
        </p:txBody>
      </p:sp>
      <p:sp>
        <p:nvSpPr>
          <p:cNvPr name="TextBox 7" id="7"/>
          <p:cNvSpPr txBox="true"/>
          <p:nvPr/>
        </p:nvSpPr>
        <p:spPr>
          <a:xfrm rot="0">
            <a:off x="1879867" y="4280240"/>
            <a:ext cx="5953538" cy="933318"/>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A 2X3 CONTINGENCY TABLE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349084"/>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16953" y="6431624"/>
            <a:ext cx="1803031"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7134884" y="3679399"/>
            <a:ext cx="10462191" cy="2671595"/>
          </a:xfrm>
          <a:prstGeom prst="rect">
            <a:avLst/>
          </a:prstGeom>
        </p:spPr>
      </p:pic>
      <p:sp>
        <p:nvSpPr>
          <p:cNvPr name="TextBox 5" id="5"/>
          <p:cNvSpPr txBox="true"/>
          <p:nvPr/>
        </p:nvSpPr>
        <p:spPr>
          <a:xfrm rot="0">
            <a:off x="1586077" y="1933997"/>
            <a:ext cx="3452389"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Values</a:t>
            </a:r>
          </a:p>
        </p:txBody>
      </p:sp>
      <p:sp>
        <p:nvSpPr>
          <p:cNvPr name="TextBox 6" id="6"/>
          <p:cNvSpPr txBox="true"/>
          <p:nvPr/>
        </p:nvSpPr>
        <p:spPr>
          <a:xfrm rot="0">
            <a:off x="1586077" y="3660349"/>
            <a:ext cx="5199065" cy="3167983"/>
          </a:xfrm>
          <a:prstGeom prst="rect">
            <a:avLst/>
          </a:prstGeom>
        </p:spPr>
        <p:txBody>
          <a:bodyPr anchor="t" rtlCol="false" tIns="0" lIns="0" bIns="0" rIns="0">
            <a:spAutoFit/>
          </a:bodyPr>
          <a:lstStyle/>
          <a:p>
            <a:pPr algn="just">
              <a:lnSpc>
                <a:spcPts val="3121"/>
              </a:lnSpc>
            </a:pPr>
            <a:r>
              <a:rPr lang="en-US" sz="2496" spc="414">
                <a:solidFill>
                  <a:srgbClr val="22423D"/>
                </a:solidFill>
                <a:latin typeface="Glacial Indifference"/>
              </a:rPr>
              <a:t>To judge the association between loneliness(X) and social media usage(Y) of a person, Kendall’s measure of concordance (Kendall’s Tau-b) and Goodman and Kruskal’s Gamma are calculated.</a:t>
            </a:r>
          </a:p>
        </p:txBody>
      </p:sp>
      <p:sp>
        <p:nvSpPr>
          <p:cNvPr name="TextBox 7" id="7"/>
          <p:cNvSpPr txBox="true"/>
          <p:nvPr/>
        </p:nvSpPr>
        <p:spPr>
          <a:xfrm rot="0">
            <a:off x="1586077" y="7247432"/>
            <a:ext cx="16010997" cy="1866636"/>
          </a:xfrm>
          <a:prstGeom prst="rect">
            <a:avLst/>
          </a:prstGeom>
        </p:spPr>
        <p:txBody>
          <a:bodyPr anchor="t" rtlCol="false" tIns="0" lIns="0" bIns="0" rIns="0">
            <a:spAutoFit/>
          </a:bodyPr>
          <a:lstStyle/>
          <a:p>
            <a:pPr algn="just">
              <a:lnSpc>
                <a:spcPts val="3749"/>
              </a:lnSpc>
            </a:pPr>
            <a:r>
              <a:rPr lang="en-US" sz="2999" spc="497">
                <a:solidFill>
                  <a:srgbClr val="22423D"/>
                </a:solidFill>
                <a:latin typeface="Glacial Indifference"/>
              </a:rPr>
              <a:t>Using the table obtained from Minitab, we can conclude that, there is a mild association between Loneliness and social media usage of a person i.e. a person with high social media usage is perceived to have high loneliness level.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1746" y="-1717592"/>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130694" y="7232997"/>
            <a:ext cx="4734603" cy="4114800"/>
          </a:xfrm>
          <a:prstGeom prst="rect">
            <a:avLst/>
          </a:prstGeom>
        </p:spPr>
      </p:pic>
      <p:grpSp>
        <p:nvGrpSpPr>
          <p:cNvPr name="Group 4" id="4"/>
          <p:cNvGrpSpPr>
            <a:grpSpLocks noChangeAspect="true"/>
          </p:cNvGrpSpPr>
          <p:nvPr/>
        </p:nvGrpSpPr>
        <p:grpSpPr>
          <a:xfrm rot="0">
            <a:off x="2193255" y="3195998"/>
            <a:ext cx="6939368" cy="5769228"/>
            <a:chOff x="0" y="0"/>
            <a:chExt cx="6273800" cy="5215890"/>
          </a:xfrm>
        </p:grpSpPr>
        <p:sp>
          <p:nvSpPr>
            <p:cNvPr name="Freeform 5" id="5"/>
            <p:cNvSpPr/>
            <p:nvPr/>
          </p:nvSpPr>
          <p:spPr>
            <a:xfrm flipH="false" flipV="false">
              <a:off x="0" y="0"/>
              <a:ext cx="6273800" cy="5215890"/>
            </a:xfrm>
            <a:custGeom>
              <a:avLst/>
              <a:gdLst/>
              <a:ahLst/>
              <a:cxnLst/>
              <a:rect r="r" b="b" t="t" l="l"/>
              <a:pathLst>
                <a:path h="5215890" w="6273800">
                  <a:moveTo>
                    <a:pt x="6273800" y="5215890"/>
                  </a:moveTo>
                  <a:lnTo>
                    <a:pt x="0" y="5215890"/>
                  </a:lnTo>
                  <a:lnTo>
                    <a:pt x="0" y="0"/>
                  </a:lnTo>
                  <a:lnTo>
                    <a:pt x="6273800" y="0"/>
                  </a:lnTo>
                  <a:lnTo>
                    <a:pt x="6273800" y="5215890"/>
                  </a:lnTo>
                  <a:close/>
                </a:path>
              </a:pathLst>
            </a:custGeom>
            <a:blipFill>
              <a:blip r:embed="rId6"/>
              <a:stretch>
                <a:fillRect l="0" r="0" t="-14098" b="-36254"/>
              </a:stretch>
            </a:blipFill>
          </p:spPr>
        </p:sp>
        <p:sp>
          <p:nvSpPr>
            <p:cNvPr name="Freeform 6" id="6"/>
            <p:cNvSpPr/>
            <p:nvPr/>
          </p:nvSpPr>
          <p:spPr>
            <a:xfrm flipH="false" flipV="false">
              <a:off x="0" y="0"/>
              <a:ext cx="6273800" cy="5215890"/>
            </a:xfrm>
            <a:custGeom>
              <a:avLst/>
              <a:gdLst/>
              <a:ahLst/>
              <a:cxnLst/>
              <a:rect r="r" b="b" t="t" l="l"/>
              <a:pathLst>
                <a:path h="5215890" w="6273800">
                  <a:moveTo>
                    <a:pt x="6273800" y="5215890"/>
                  </a:moveTo>
                  <a:lnTo>
                    <a:pt x="0" y="5215890"/>
                  </a:lnTo>
                  <a:lnTo>
                    <a:pt x="0" y="0"/>
                  </a:lnTo>
                  <a:lnTo>
                    <a:pt x="6273800" y="0"/>
                  </a:lnTo>
                  <a:lnTo>
                    <a:pt x="6273800" y="5215890"/>
                  </a:lnTo>
                  <a:close/>
                </a:path>
              </a:pathLst>
            </a:custGeom>
            <a:blipFill>
              <a:blip r:embed="rId7"/>
              <a:stretch>
                <a:fillRect l="-7" r="-7" t="0" b="0"/>
              </a:stretch>
            </a:blipFill>
          </p:spPr>
        </p:sp>
      </p:grpSp>
      <p:sp>
        <p:nvSpPr>
          <p:cNvPr name="TextBox 7" id="7"/>
          <p:cNvSpPr txBox="true"/>
          <p:nvPr/>
        </p:nvSpPr>
        <p:spPr>
          <a:xfrm rot="0">
            <a:off x="1305005" y="819216"/>
            <a:ext cx="7838995" cy="2488388"/>
          </a:xfrm>
          <a:prstGeom prst="rect">
            <a:avLst/>
          </a:prstGeom>
        </p:spPr>
        <p:txBody>
          <a:bodyPr anchor="t" rtlCol="false" tIns="0" lIns="0" bIns="0" rIns="0">
            <a:spAutoFit/>
          </a:bodyPr>
          <a:lstStyle/>
          <a:p>
            <a:pPr>
              <a:lnSpc>
                <a:spcPts val="9320"/>
              </a:lnSpc>
            </a:pPr>
            <a:r>
              <a:rPr lang="en-US" sz="11096">
                <a:solidFill>
                  <a:srgbClr val="22423D"/>
                </a:solidFill>
                <a:latin typeface="Moontime"/>
              </a:rPr>
              <a:t>Ordinal Logistic Regression</a:t>
            </a:r>
          </a:p>
        </p:txBody>
      </p:sp>
      <p:sp>
        <p:nvSpPr>
          <p:cNvPr name="TextBox 8" id="8"/>
          <p:cNvSpPr txBox="true"/>
          <p:nvPr/>
        </p:nvSpPr>
        <p:spPr>
          <a:xfrm rot="0">
            <a:off x="9677559" y="3191735"/>
            <a:ext cx="6905801" cy="5599907"/>
          </a:xfrm>
          <a:prstGeom prst="rect">
            <a:avLst/>
          </a:prstGeom>
        </p:spPr>
        <p:txBody>
          <a:bodyPr anchor="t" rtlCol="false" tIns="0" lIns="0" bIns="0" rIns="0">
            <a:spAutoFit/>
          </a:bodyPr>
          <a:lstStyle/>
          <a:p>
            <a:pPr algn="just">
              <a:lnSpc>
                <a:spcPts val="3749"/>
              </a:lnSpc>
            </a:pPr>
            <a:r>
              <a:rPr lang="en-US" sz="2999" spc="497">
                <a:solidFill>
                  <a:srgbClr val="22423D"/>
                </a:solidFill>
                <a:latin typeface="Glacial Indifference"/>
              </a:rPr>
              <a:t>We use ordinal logistic regression to model the relationship between the predictor(social media  usage) and the response(anxiety).</a:t>
            </a:r>
          </a:p>
          <a:p>
            <a:pPr algn="just">
              <a:lnSpc>
                <a:spcPts val="3749"/>
              </a:lnSpc>
            </a:pPr>
          </a:p>
          <a:p>
            <a:pPr algn="just">
              <a:lnSpc>
                <a:spcPts val="3749"/>
              </a:lnSpc>
            </a:pPr>
            <a:r>
              <a:rPr lang="en-US" sz="2999" spc="497">
                <a:solidFill>
                  <a:srgbClr val="22423D"/>
                </a:solidFill>
                <a:latin typeface="Glacial Indifference"/>
              </a:rPr>
              <a:t>Let Y denote anxiety and X denote social media usage. So we are provided with the data (y1,x1),....,(yn,xn) where n=100 which is the total number of data points.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1746" y="-1717592"/>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130694" y="7232997"/>
            <a:ext cx="4734603"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9628572" y="2824529"/>
            <a:ext cx="7869423" cy="3137014"/>
          </a:xfrm>
          <a:prstGeom prst="rect">
            <a:avLst/>
          </a:prstGeom>
        </p:spPr>
      </p:pic>
      <p:sp>
        <p:nvSpPr>
          <p:cNvPr name="TextBox 5" id="5"/>
          <p:cNvSpPr txBox="true"/>
          <p:nvPr/>
        </p:nvSpPr>
        <p:spPr>
          <a:xfrm rot="0">
            <a:off x="1305005" y="2649826"/>
            <a:ext cx="7838995" cy="6604384"/>
          </a:xfrm>
          <a:prstGeom prst="rect">
            <a:avLst/>
          </a:prstGeom>
        </p:spPr>
        <p:txBody>
          <a:bodyPr anchor="t" rtlCol="false" tIns="0" lIns="0" bIns="0" rIns="0">
            <a:spAutoFit/>
          </a:bodyPr>
          <a:lstStyle/>
          <a:p>
            <a:pPr algn="just">
              <a:lnSpc>
                <a:spcPts val="3120"/>
              </a:lnSpc>
            </a:pPr>
            <a:r>
              <a:rPr lang="en-US" sz="2496" spc="414">
                <a:solidFill>
                  <a:srgbClr val="22423D"/>
                </a:solidFill>
                <a:latin typeface="Glacial Indifference"/>
              </a:rPr>
              <a:t>To test, H0 : There is no association between social media usage and anxiety.</a:t>
            </a:r>
          </a:p>
          <a:p>
            <a:pPr algn="just">
              <a:lnSpc>
                <a:spcPts val="3120"/>
              </a:lnSpc>
            </a:pPr>
            <a:r>
              <a:rPr lang="en-US" sz="2496" spc="414">
                <a:solidFill>
                  <a:srgbClr val="22423D"/>
                </a:solidFill>
                <a:latin typeface="Glacial Indifference"/>
              </a:rPr>
              <a:t>H1 : Not H0</a:t>
            </a:r>
          </a:p>
          <a:p>
            <a:pPr algn="just">
              <a:lnSpc>
                <a:spcPts val="3120"/>
              </a:lnSpc>
            </a:pPr>
            <a:r>
              <a:rPr lang="en-US" sz="2496" spc="414">
                <a:solidFill>
                  <a:srgbClr val="22423D"/>
                </a:solidFill>
                <a:latin typeface="Glacial Indifference"/>
              </a:rPr>
              <a:t>The p-value has come out to be 0.087. As the p-value &gt; α, we cannot conclude that the association between the response and the predictor is statistically significant.</a:t>
            </a:r>
          </a:p>
          <a:p>
            <a:pPr algn="just">
              <a:lnSpc>
                <a:spcPts val="3120"/>
              </a:lnSpc>
            </a:pPr>
            <a:r>
              <a:rPr lang="en-US" sz="2496" spc="414">
                <a:solidFill>
                  <a:srgbClr val="22423D"/>
                </a:solidFill>
                <a:latin typeface="Glacial Indifference"/>
              </a:rPr>
              <a:t>Small value of log-likelihood indicates that the model is not a good fit to the data. Somers’ D, Goodman-Kruskal Gamma, Kendall’s Tau-a have values close to zero which indicates that the model does not have a predictive relationship with the response. The relationship between social media usage and anxiety is weak.</a:t>
            </a:r>
          </a:p>
        </p:txBody>
      </p:sp>
      <p:sp>
        <p:nvSpPr>
          <p:cNvPr name="TextBox 6" id="6"/>
          <p:cNvSpPr txBox="true"/>
          <p:nvPr/>
        </p:nvSpPr>
        <p:spPr>
          <a:xfrm rot="0">
            <a:off x="1305005" y="1705276"/>
            <a:ext cx="5953538" cy="466659"/>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Bold"/>
              </a:rPr>
              <a:t>INTERPRETATION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1746" y="-1717592"/>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130694" y="7232997"/>
            <a:ext cx="4734603" cy="4114800"/>
          </a:xfrm>
          <a:prstGeom prst="rect">
            <a:avLst/>
          </a:prstGeom>
        </p:spPr>
      </p:pic>
      <p:grpSp>
        <p:nvGrpSpPr>
          <p:cNvPr name="Group 4" id="4"/>
          <p:cNvGrpSpPr>
            <a:grpSpLocks noChangeAspect="true"/>
          </p:cNvGrpSpPr>
          <p:nvPr/>
        </p:nvGrpSpPr>
        <p:grpSpPr>
          <a:xfrm rot="0">
            <a:off x="2193255" y="3195998"/>
            <a:ext cx="6939368" cy="5769228"/>
            <a:chOff x="0" y="0"/>
            <a:chExt cx="6273800" cy="5215890"/>
          </a:xfrm>
        </p:grpSpPr>
        <p:sp>
          <p:nvSpPr>
            <p:cNvPr name="Freeform 5" id="5"/>
            <p:cNvSpPr/>
            <p:nvPr/>
          </p:nvSpPr>
          <p:spPr>
            <a:xfrm flipH="false" flipV="false">
              <a:off x="0" y="0"/>
              <a:ext cx="6273800" cy="5215890"/>
            </a:xfrm>
            <a:custGeom>
              <a:avLst/>
              <a:gdLst/>
              <a:ahLst/>
              <a:cxnLst/>
              <a:rect r="r" b="b" t="t" l="l"/>
              <a:pathLst>
                <a:path h="5215890" w="6273800">
                  <a:moveTo>
                    <a:pt x="6273800" y="5215890"/>
                  </a:moveTo>
                  <a:lnTo>
                    <a:pt x="0" y="5215890"/>
                  </a:lnTo>
                  <a:lnTo>
                    <a:pt x="0" y="0"/>
                  </a:lnTo>
                  <a:lnTo>
                    <a:pt x="6273800" y="0"/>
                  </a:lnTo>
                  <a:lnTo>
                    <a:pt x="6273800" y="5215890"/>
                  </a:lnTo>
                  <a:close/>
                </a:path>
              </a:pathLst>
            </a:custGeom>
            <a:blipFill>
              <a:blip r:embed="rId6"/>
              <a:stretch>
                <a:fillRect l="0" r="0" t="-14098" b="-36254"/>
              </a:stretch>
            </a:blipFill>
          </p:spPr>
        </p:sp>
        <p:sp>
          <p:nvSpPr>
            <p:cNvPr name="Freeform 6" id="6"/>
            <p:cNvSpPr/>
            <p:nvPr/>
          </p:nvSpPr>
          <p:spPr>
            <a:xfrm flipH="false" flipV="false">
              <a:off x="0" y="0"/>
              <a:ext cx="6273800" cy="5215890"/>
            </a:xfrm>
            <a:custGeom>
              <a:avLst/>
              <a:gdLst/>
              <a:ahLst/>
              <a:cxnLst/>
              <a:rect r="r" b="b" t="t" l="l"/>
              <a:pathLst>
                <a:path h="5215890" w="6273800">
                  <a:moveTo>
                    <a:pt x="6273800" y="5215890"/>
                  </a:moveTo>
                  <a:lnTo>
                    <a:pt x="0" y="5215890"/>
                  </a:lnTo>
                  <a:lnTo>
                    <a:pt x="0" y="0"/>
                  </a:lnTo>
                  <a:lnTo>
                    <a:pt x="6273800" y="0"/>
                  </a:lnTo>
                  <a:lnTo>
                    <a:pt x="6273800" y="5215890"/>
                  </a:lnTo>
                  <a:close/>
                </a:path>
              </a:pathLst>
            </a:custGeom>
            <a:blipFill>
              <a:blip r:embed="rId7"/>
              <a:stretch>
                <a:fillRect l="-7" r="-7" t="0" b="0"/>
              </a:stretch>
            </a:blipFill>
          </p:spPr>
        </p:sp>
      </p:grpSp>
      <p:sp>
        <p:nvSpPr>
          <p:cNvPr name="TextBox 7" id="7"/>
          <p:cNvSpPr txBox="true"/>
          <p:nvPr/>
        </p:nvSpPr>
        <p:spPr>
          <a:xfrm rot="0">
            <a:off x="1305005" y="819216"/>
            <a:ext cx="7838995" cy="2488388"/>
          </a:xfrm>
          <a:prstGeom prst="rect">
            <a:avLst/>
          </a:prstGeom>
        </p:spPr>
        <p:txBody>
          <a:bodyPr anchor="t" rtlCol="false" tIns="0" lIns="0" bIns="0" rIns="0">
            <a:spAutoFit/>
          </a:bodyPr>
          <a:lstStyle/>
          <a:p>
            <a:pPr>
              <a:lnSpc>
                <a:spcPts val="9320"/>
              </a:lnSpc>
            </a:pPr>
            <a:r>
              <a:rPr lang="en-US" sz="11096">
                <a:solidFill>
                  <a:srgbClr val="22423D"/>
                </a:solidFill>
                <a:latin typeface="Moontime"/>
              </a:rPr>
              <a:t>Ordinal Logistic Regression</a:t>
            </a:r>
          </a:p>
        </p:txBody>
      </p:sp>
      <p:sp>
        <p:nvSpPr>
          <p:cNvPr name="TextBox 8" id="8"/>
          <p:cNvSpPr txBox="true"/>
          <p:nvPr/>
        </p:nvSpPr>
        <p:spPr>
          <a:xfrm rot="0">
            <a:off x="10621164" y="3176948"/>
            <a:ext cx="5614460" cy="6113449"/>
          </a:xfrm>
          <a:prstGeom prst="rect">
            <a:avLst/>
          </a:prstGeom>
        </p:spPr>
        <p:txBody>
          <a:bodyPr anchor="t" rtlCol="false" tIns="0" lIns="0" bIns="0" rIns="0">
            <a:spAutoFit/>
          </a:bodyPr>
          <a:lstStyle/>
          <a:p>
            <a:pPr algn="just">
              <a:lnSpc>
                <a:spcPts val="3273"/>
              </a:lnSpc>
            </a:pPr>
            <a:r>
              <a:rPr lang="en-US" sz="2619" spc="434">
                <a:solidFill>
                  <a:srgbClr val="22423D"/>
                </a:solidFill>
                <a:latin typeface="Glacial Indifference"/>
              </a:rPr>
              <a:t>We use ordinal logistic regression to model the relationship between the predictor(social media usage) and the response(loneliness).</a:t>
            </a:r>
          </a:p>
          <a:p>
            <a:pPr algn="just">
              <a:lnSpc>
                <a:spcPts val="3273"/>
              </a:lnSpc>
            </a:pPr>
          </a:p>
          <a:p>
            <a:pPr algn="just">
              <a:lnSpc>
                <a:spcPts val="3273"/>
              </a:lnSpc>
            </a:pPr>
            <a:r>
              <a:rPr lang="en-US" sz="2619" spc="434">
                <a:solidFill>
                  <a:srgbClr val="22423D"/>
                </a:solidFill>
                <a:latin typeface="Glacial Indifference"/>
              </a:rPr>
              <a:t>Let Z denote loneliness and X denote social media usage. So we are provided with the data (z1,x1),....,(zn,xn) where n=100 which is the total number of data points. </a:t>
            </a:r>
          </a:p>
          <a:p>
            <a:pPr>
              <a:lnSpc>
                <a:spcPts val="3273"/>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1746" y="-1717592"/>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130694" y="7232997"/>
            <a:ext cx="4734603"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9505055" y="2668876"/>
            <a:ext cx="7992940" cy="3248067"/>
          </a:xfrm>
          <a:prstGeom prst="rect">
            <a:avLst/>
          </a:prstGeom>
        </p:spPr>
      </p:pic>
      <p:sp>
        <p:nvSpPr>
          <p:cNvPr name="TextBox 5" id="5"/>
          <p:cNvSpPr txBox="true"/>
          <p:nvPr/>
        </p:nvSpPr>
        <p:spPr>
          <a:xfrm rot="0">
            <a:off x="1305005" y="2649826"/>
            <a:ext cx="7838995" cy="6992689"/>
          </a:xfrm>
          <a:prstGeom prst="rect">
            <a:avLst/>
          </a:prstGeom>
        </p:spPr>
        <p:txBody>
          <a:bodyPr anchor="t" rtlCol="false" tIns="0" lIns="0" bIns="0" rIns="0">
            <a:spAutoFit/>
          </a:bodyPr>
          <a:lstStyle/>
          <a:p>
            <a:pPr algn="just">
              <a:lnSpc>
                <a:spcPts val="3120"/>
              </a:lnSpc>
            </a:pPr>
            <a:r>
              <a:rPr lang="en-US" sz="2496" spc="414">
                <a:solidFill>
                  <a:srgbClr val="22423D"/>
                </a:solidFill>
                <a:latin typeface="Glacial Indifference"/>
              </a:rPr>
              <a:t>To test, H0 : There is no association between social media usage and loneliness.</a:t>
            </a:r>
          </a:p>
          <a:p>
            <a:pPr algn="just">
              <a:lnSpc>
                <a:spcPts val="3120"/>
              </a:lnSpc>
            </a:pPr>
            <a:r>
              <a:rPr lang="en-US" sz="2496" spc="414">
                <a:solidFill>
                  <a:srgbClr val="22423D"/>
                </a:solidFill>
                <a:latin typeface="Glacial Indifference"/>
              </a:rPr>
              <a:t>H1 : Not H0</a:t>
            </a:r>
          </a:p>
          <a:p>
            <a:pPr algn="just">
              <a:lnSpc>
                <a:spcPts val="3120"/>
              </a:lnSpc>
            </a:pPr>
            <a:r>
              <a:rPr lang="en-US" sz="2496" spc="414">
                <a:solidFill>
                  <a:srgbClr val="22423D"/>
                </a:solidFill>
                <a:latin typeface="Glacial Indifference"/>
              </a:rPr>
              <a:t>The p-value has come out to be 0.519. As the p-value &gt; α, we cannot conclude that the association between the response and the predictor is statistically significant.</a:t>
            </a:r>
          </a:p>
          <a:p>
            <a:pPr algn="just">
              <a:lnSpc>
                <a:spcPts val="3120"/>
              </a:lnSpc>
            </a:pPr>
            <a:r>
              <a:rPr lang="en-US" sz="2496" spc="414">
                <a:solidFill>
                  <a:srgbClr val="22423D"/>
                </a:solidFill>
                <a:latin typeface="Glacial Indifference"/>
              </a:rPr>
              <a:t>Small value of log-likelihood indicates that the model is not a good fit to the data. Somers’ D, Goodman-Kruskal Gamma, Kendall’s Tau-a have values close to zero which indicates that the model does not have a predictive relationship with the response. The relationship between social media usage and loneliness is weak.</a:t>
            </a:r>
          </a:p>
        </p:txBody>
      </p:sp>
      <p:sp>
        <p:nvSpPr>
          <p:cNvPr name="TextBox 6" id="6"/>
          <p:cNvSpPr txBox="true"/>
          <p:nvPr/>
        </p:nvSpPr>
        <p:spPr>
          <a:xfrm rot="0">
            <a:off x="1305005" y="1705276"/>
            <a:ext cx="5953538" cy="466659"/>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Bold"/>
              </a:rPr>
              <a:t>INTERPRETATION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799324" y="-2500429"/>
            <a:ext cx="5452110" cy="82296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31147" y="7220542"/>
            <a:ext cx="4868329" cy="5014197"/>
          </a:xfrm>
          <a:prstGeom prst="rect">
            <a:avLst/>
          </a:prstGeom>
        </p:spPr>
      </p:pic>
      <p:sp>
        <p:nvSpPr>
          <p:cNvPr name="TextBox 4" id="4"/>
          <p:cNvSpPr txBox="true"/>
          <p:nvPr/>
        </p:nvSpPr>
        <p:spPr>
          <a:xfrm rot="0">
            <a:off x="1651537" y="5223963"/>
            <a:ext cx="5819421" cy="1996578"/>
          </a:xfrm>
          <a:prstGeom prst="rect">
            <a:avLst/>
          </a:prstGeom>
        </p:spPr>
        <p:txBody>
          <a:bodyPr anchor="t" rtlCol="false" tIns="0" lIns="0" bIns="0" rIns="0">
            <a:spAutoFit/>
          </a:bodyPr>
          <a:lstStyle/>
          <a:p>
            <a:pPr>
              <a:lnSpc>
                <a:spcPts val="14282"/>
              </a:lnSpc>
            </a:pPr>
            <a:r>
              <a:rPr lang="en-US" sz="17003">
                <a:solidFill>
                  <a:srgbClr val="22423D"/>
                </a:solidFill>
                <a:latin typeface="Moontime"/>
              </a:rPr>
              <a:t>Contents</a:t>
            </a:r>
          </a:p>
        </p:txBody>
      </p:sp>
      <p:sp>
        <p:nvSpPr>
          <p:cNvPr name="TextBox 5" id="5"/>
          <p:cNvSpPr txBox="true"/>
          <p:nvPr/>
        </p:nvSpPr>
        <p:spPr>
          <a:xfrm rot="0">
            <a:off x="8693473" y="1760938"/>
            <a:ext cx="8381379" cy="6936222"/>
          </a:xfrm>
          <a:prstGeom prst="rect">
            <a:avLst/>
          </a:prstGeom>
        </p:spPr>
        <p:txBody>
          <a:bodyPr anchor="t" rtlCol="false" tIns="0" lIns="0" bIns="0" rIns="0">
            <a:spAutoFit/>
          </a:bodyPr>
          <a:lstStyle/>
          <a:p>
            <a:pPr algn="just" marL="1014732" indent="-507366" lvl="1">
              <a:lnSpc>
                <a:spcPts val="7943"/>
              </a:lnSpc>
              <a:buFont typeface="Arial"/>
              <a:buChar char="•"/>
            </a:pPr>
            <a:r>
              <a:rPr lang="en-US" sz="4700" spc="780">
                <a:solidFill>
                  <a:srgbClr val="22423D"/>
                </a:solidFill>
                <a:latin typeface="Glacial Indifference"/>
              </a:rPr>
              <a:t>Introduction</a:t>
            </a:r>
          </a:p>
          <a:p>
            <a:pPr algn="just" marL="1014732" indent="-507366" lvl="1">
              <a:lnSpc>
                <a:spcPts val="7943"/>
              </a:lnSpc>
              <a:buFont typeface="Arial"/>
              <a:buChar char="•"/>
            </a:pPr>
            <a:r>
              <a:rPr lang="en-US" sz="4700" spc="780">
                <a:solidFill>
                  <a:srgbClr val="22423D"/>
                </a:solidFill>
                <a:latin typeface="Glacial Indifference"/>
              </a:rPr>
              <a:t>Objective of study</a:t>
            </a:r>
          </a:p>
          <a:p>
            <a:pPr algn="just" marL="1014732" indent="-507366" lvl="1">
              <a:lnSpc>
                <a:spcPts val="7943"/>
              </a:lnSpc>
              <a:buFont typeface="Arial"/>
              <a:buChar char="•"/>
            </a:pPr>
            <a:r>
              <a:rPr lang="en-US" sz="4700" spc="780">
                <a:solidFill>
                  <a:srgbClr val="22423D"/>
                </a:solidFill>
                <a:latin typeface="Glacial Indifference"/>
              </a:rPr>
              <a:t>Data description</a:t>
            </a:r>
          </a:p>
          <a:p>
            <a:pPr algn="just" marL="1014732" indent="-507366" lvl="1">
              <a:lnSpc>
                <a:spcPts val="7943"/>
              </a:lnSpc>
              <a:buFont typeface="Arial"/>
              <a:buChar char="•"/>
            </a:pPr>
            <a:r>
              <a:rPr lang="en-US" sz="4700" spc="780">
                <a:solidFill>
                  <a:srgbClr val="22423D"/>
                </a:solidFill>
                <a:latin typeface="Glacial Indifference"/>
              </a:rPr>
              <a:t>Results</a:t>
            </a:r>
          </a:p>
          <a:p>
            <a:pPr algn="just" marL="1014732" indent="-507366" lvl="1">
              <a:lnSpc>
                <a:spcPts val="7943"/>
              </a:lnSpc>
              <a:buFont typeface="Arial"/>
              <a:buChar char="•"/>
            </a:pPr>
            <a:r>
              <a:rPr lang="en-US" sz="4700" spc="780">
                <a:solidFill>
                  <a:srgbClr val="22423D"/>
                </a:solidFill>
                <a:latin typeface="Glacial Indifference"/>
              </a:rPr>
              <a:t>Conclusion</a:t>
            </a:r>
          </a:p>
          <a:p>
            <a:pPr algn="just" marL="1014732" indent="-507366" lvl="1">
              <a:lnSpc>
                <a:spcPts val="7943"/>
              </a:lnSpc>
              <a:buFont typeface="Arial"/>
              <a:buChar char="•"/>
            </a:pPr>
            <a:r>
              <a:rPr lang="en-US" sz="4700" spc="780">
                <a:solidFill>
                  <a:srgbClr val="22423D"/>
                </a:solidFill>
                <a:latin typeface="Glacial Indifference"/>
              </a:rPr>
              <a:t>References</a:t>
            </a:r>
          </a:p>
          <a:p>
            <a:pPr algn="just" marL="1014732" indent="-507366" lvl="1">
              <a:lnSpc>
                <a:spcPts val="7943"/>
              </a:lnSpc>
              <a:buFont typeface="Arial"/>
              <a:buChar char="•"/>
            </a:pPr>
            <a:r>
              <a:rPr lang="en-US" sz="4700" spc="780">
                <a:solidFill>
                  <a:srgbClr val="22423D"/>
                </a:solidFill>
                <a:latin typeface="Glacial Indifference"/>
              </a:rPr>
              <a:t>Appendix </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45422" y="7030042"/>
            <a:ext cx="4868329" cy="5014197"/>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00076" y="3267339"/>
            <a:ext cx="8381379" cy="3733271"/>
          </a:xfrm>
          <a:prstGeom prst="rect">
            <a:avLst/>
          </a:prstGeom>
        </p:spPr>
        <p:txBody>
          <a:bodyPr anchor="t" rtlCol="false" tIns="0" lIns="0" bIns="0" rIns="0">
            <a:spAutoFit/>
          </a:bodyPr>
          <a:lstStyle/>
          <a:p>
            <a:pPr algn="just">
              <a:lnSpc>
                <a:spcPts val="3749"/>
              </a:lnSpc>
            </a:pPr>
            <a:r>
              <a:rPr lang="en-US" sz="2999" spc="497">
                <a:solidFill>
                  <a:srgbClr val="22423D"/>
                </a:solidFill>
                <a:latin typeface="Glacial Indifference"/>
              </a:rPr>
              <a:t>The study shows that there is a moderate positive association of social media usage with anxiety as well as loneliness. But, it cannot exactly be used to predict the level of anxiety and loneliness in a student. Social media usage is not a causing factor.</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349084"/>
            <a:ext cx="4813501" cy="5492584"/>
          </a:xfrm>
          <a:prstGeom prst="rect">
            <a:avLst/>
          </a:prstGeom>
        </p:spPr>
      </p:pic>
      <p:sp>
        <p:nvSpPr>
          <p:cNvPr name="TextBox 4" id="4"/>
          <p:cNvSpPr txBox="true"/>
          <p:nvPr/>
        </p:nvSpPr>
        <p:spPr>
          <a:xfrm rot="0">
            <a:off x="1199310" y="2778208"/>
            <a:ext cx="5429703"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Conclusion</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365267" y="7366108"/>
            <a:ext cx="4734603" cy="4114800"/>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1746" y="-1717592"/>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130694" y="7232997"/>
            <a:ext cx="4734603" cy="4114800"/>
          </a:xfrm>
          <a:prstGeom prst="rect">
            <a:avLst/>
          </a:prstGeom>
        </p:spPr>
      </p:pic>
      <p:grpSp>
        <p:nvGrpSpPr>
          <p:cNvPr name="Group 4" id="4"/>
          <p:cNvGrpSpPr>
            <a:grpSpLocks noChangeAspect="true"/>
          </p:cNvGrpSpPr>
          <p:nvPr/>
        </p:nvGrpSpPr>
        <p:grpSpPr>
          <a:xfrm rot="0">
            <a:off x="2193255" y="3195998"/>
            <a:ext cx="6939368" cy="5769228"/>
            <a:chOff x="0" y="0"/>
            <a:chExt cx="6273800" cy="5215890"/>
          </a:xfrm>
        </p:grpSpPr>
        <p:sp>
          <p:nvSpPr>
            <p:cNvPr name="Freeform 5" id="5"/>
            <p:cNvSpPr/>
            <p:nvPr/>
          </p:nvSpPr>
          <p:spPr>
            <a:xfrm flipH="false" flipV="false">
              <a:off x="0" y="0"/>
              <a:ext cx="6273800" cy="5215890"/>
            </a:xfrm>
            <a:custGeom>
              <a:avLst/>
              <a:gdLst/>
              <a:ahLst/>
              <a:cxnLst/>
              <a:rect r="r" b="b" t="t" l="l"/>
              <a:pathLst>
                <a:path h="5215890" w="6273800">
                  <a:moveTo>
                    <a:pt x="6273800" y="5215890"/>
                  </a:moveTo>
                  <a:lnTo>
                    <a:pt x="0" y="5215890"/>
                  </a:lnTo>
                  <a:lnTo>
                    <a:pt x="0" y="0"/>
                  </a:lnTo>
                  <a:lnTo>
                    <a:pt x="6273800" y="0"/>
                  </a:lnTo>
                  <a:lnTo>
                    <a:pt x="6273800" y="5215890"/>
                  </a:lnTo>
                  <a:close/>
                </a:path>
              </a:pathLst>
            </a:custGeom>
            <a:blipFill>
              <a:blip r:embed="rId6"/>
              <a:stretch>
                <a:fillRect l="0" r="0" t="-14098" b="-36254"/>
              </a:stretch>
            </a:blipFill>
          </p:spPr>
        </p:sp>
        <p:sp>
          <p:nvSpPr>
            <p:cNvPr name="Freeform 6" id="6"/>
            <p:cNvSpPr/>
            <p:nvPr/>
          </p:nvSpPr>
          <p:spPr>
            <a:xfrm flipH="false" flipV="false">
              <a:off x="0" y="0"/>
              <a:ext cx="6273800" cy="5215890"/>
            </a:xfrm>
            <a:custGeom>
              <a:avLst/>
              <a:gdLst/>
              <a:ahLst/>
              <a:cxnLst/>
              <a:rect r="r" b="b" t="t" l="l"/>
              <a:pathLst>
                <a:path h="5215890" w="6273800">
                  <a:moveTo>
                    <a:pt x="6273800" y="5215890"/>
                  </a:moveTo>
                  <a:lnTo>
                    <a:pt x="0" y="5215890"/>
                  </a:lnTo>
                  <a:lnTo>
                    <a:pt x="0" y="0"/>
                  </a:lnTo>
                  <a:lnTo>
                    <a:pt x="6273800" y="0"/>
                  </a:lnTo>
                  <a:lnTo>
                    <a:pt x="6273800" y="5215890"/>
                  </a:lnTo>
                  <a:close/>
                </a:path>
              </a:pathLst>
            </a:custGeom>
            <a:blipFill>
              <a:blip r:embed="rId7"/>
              <a:stretch>
                <a:fillRect l="-7" r="-7" t="0" b="0"/>
              </a:stretch>
            </a:blipFill>
          </p:spPr>
        </p:sp>
      </p:grpSp>
      <p:sp>
        <p:nvSpPr>
          <p:cNvPr name="TextBox 7" id="7"/>
          <p:cNvSpPr txBox="true"/>
          <p:nvPr/>
        </p:nvSpPr>
        <p:spPr>
          <a:xfrm rot="0">
            <a:off x="1305005" y="1409733"/>
            <a:ext cx="7838995" cy="1307354"/>
          </a:xfrm>
          <a:prstGeom prst="rect">
            <a:avLst/>
          </a:prstGeom>
        </p:spPr>
        <p:txBody>
          <a:bodyPr anchor="t" rtlCol="false" tIns="0" lIns="0" bIns="0" rIns="0">
            <a:spAutoFit/>
          </a:bodyPr>
          <a:lstStyle/>
          <a:p>
            <a:pPr>
              <a:lnSpc>
                <a:spcPts val="9320"/>
              </a:lnSpc>
            </a:pPr>
            <a:r>
              <a:rPr lang="en-US" sz="11096">
                <a:solidFill>
                  <a:srgbClr val="22423D"/>
                </a:solidFill>
                <a:latin typeface="Moontime"/>
              </a:rPr>
              <a:t>References</a:t>
            </a:r>
          </a:p>
        </p:txBody>
      </p:sp>
      <p:sp>
        <p:nvSpPr>
          <p:cNvPr name="TextBox 8" id="8"/>
          <p:cNvSpPr txBox="true"/>
          <p:nvPr/>
        </p:nvSpPr>
        <p:spPr>
          <a:xfrm rot="0">
            <a:off x="9822449" y="3176948"/>
            <a:ext cx="7436851" cy="4199930"/>
          </a:xfrm>
          <a:prstGeom prst="rect">
            <a:avLst/>
          </a:prstGeom>
        </p:spPr>
        <p:txBody>
          <a:bodyPr anchor="t" rtlCol="false" tIns="0" lIns="0" bIns="0" rIns="0">
            <a:spAutoFit/>
          </a:bodyPr>
          <a:lstStyle/>
          <a:p>
            <a:pPr marL="647697" indent="-323848" lvl="1">
              <a:lnSpc>
                <a:spcPts val="3749"/>
              </a:lnSpc>
              <a:buFont typeface="Arial"/>
              <a:buChar char="•"/>
            </a:pPr>
            <a:r>
              <a:rPr lang="en-US" sz="2999" spc="497">
                <a:solidFill>
                  <a:srgbClr val="22423D"/>
                </a:solidFill>
                <a:latin typeface="Glacial Indifference"/>
              </a:rPr>
              <a:t>Social Isolation and Loneliness in Older Adults: Opportunities for the Health Care System</a:t>
            </a:r>
          </a:p>
          <a:p>
            <a:pPr marL="647697" indent="-323848" lvl="1">
              <a:lnSpc>
                <a:spcPts val="3749"/>
              </a:lnSpc>
              <a:buFont typeface="Arial"/>
              <a:buChar char="•"/>
            </a:pPr>
            <a:r>
              <a:rPr lang="en-US" sz="2999" spc="497">
                <a:solidFill>
                  <a:srgbClr val="22423D"/>
                </a:solidFill>
                <a:latin typeface="Glacial Indifference"/>
              </a:rPr>
              <a:t>Effects of Social media use on Psychological Well- Being: A Mediated Model </a:t>
            </a:r>
          </a:p>
          <a:p>
            <a:pPr marL="647697" indent="-323848" lvl="1">
              <a:lnSpc>
                <a:spcPts val="3749"/>
              </a:lnSpc>
              <a:buFont typeface="Arial"/>
              <a:buChar char="•"/>
            </a:pPr>
            <a:r>
              <a:rPr lang="en-US" sz="2999" spc="497">
                <a:solidFill>
                  <a:srgbClr val="22423D"/>
                </a:solidFill>
                <a:latin typeface="Glacial Indifference"/>
              </a:rPr>
              <a:t>Generalised Anxiety Disorder assessment (GAD-7)</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799324" y="-2500429"/>
            <a:ext cx="5452110" cy="82296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218732">
            <a:off x="-609755" y="6201256"/>
            <a:ext cx="4198776" cy="4114800"/>
          </a:xfrm>
          <a:prstGeom prst="rect">
            <a:avLst/>
          </a:prstGeom>
        </p:spPr>
      </p:pic>
      <p:sp>
        <p:nvSpPr>
          <p:cNvPr name="TextBox 4" id="4"/>
          <p:cNvSpPr txBox="true"/>
          <p:nvPr/>
        </p:nvSpPr>
        <p:spPr>
          <a:xfrm rot="0">
            <a:off x="2333298" y="6504265"/>
            <a:ext cx="5834571" cy="1996468"/>
          </a:xfrm>
          <a:prstGeom prst="rect">
            <a:avLst/>
          </a:prstGeom>
        </p:spPr>
        <p:txBody>
          <a:bodyPr anchor="t" rtlCol="false" tIns="0" lIns="0" bIns="0" rIns="0">
            <a:spAutoFit/>
          </a:bodyPr>
          <a:lstStyle/>
          <a:p>
            <a:pPr>
              <a:lnSpc>
                <a:spcPts val="14282"/>
              </a:lnSpc>
            </a:pPr>
            <a:r>
              <a:rPr lang="en-US" sz="17003">
                <a:solidFill>
                  <a:srgbClr val="22423D"/>
                </a:solidFill>
                <a:latin typeface="Moontime"/>
              </a:rPr>
              <a:t>Appendix</a:t>
            </a:r>
          </a:p>
        </p:txBody>
      </p:sp>
      <p:sp>
        <p:nvSpPr>
          <p:cNvPr name="TextBox 5" id="5"/>
          <p:cNvSpPr txBox="true"/>
          <p:nvPr/>
        </p:nvSpPr>
        <p:spPr>
          <a:xfrm rot="0">
            <a:off x="8877921" y="5351507"/>
            <a:ext cx="8381379" cy="2588123"/>
          </a:xfrm>
          <a:prstGeom prst="rect">
            <a:avLst/>
          </a:prstGeom>
        </p:spPr>
        <p:txBody>
          <a:bodyPr anchor="t" rtlCol="false" tIns="0" lIns="0" bIns="0" rIns="0">
            <a:spAutoFit/>
          </a:bodyPr>
          <a:lstStyle/>
          <a:p>
            <a:pPr algn="just" marL="669288" indent="-334644" lvl="1">
              <a:lnSpc>
                <a:spcPts val="5238"/>
              </a:lnSpc>
              <a:buFont typeface="Arial"/>
              <a:buChar char="•"/>
            </a:pPr>
            <a:r>
              <a:rPr lang="en-US" sz="3099" spc="514">
                <a:solidFill>
                  <a:srgbClr val="22423D"/>
                </a:solidFill>
                <a:latin typeface="Glacial Indifference"/>
              </a:rPr>
              <a:t>Gender</a:t>
            </a:r>
          </a:p>
          <a:p>
            <a:pPr algn="just" marL="669288" indent="-334644" lvl="1">
              <a:lnSpc>
                <a:spcPts val="5238"/>
              </a:lnSpc>
              <a:buFont typeface="Arial"/>
              <a:buChar char="•"/>
            </a:pPr>
            <a:r>
              <a:rPr lang="en-US" sz="3099" spc="514">
                <a:solidFill>
                  <a:srgbClr val="22423D"/>
                </a:solidFill>
                <a:latin typeface="Glacial Indifference"/>
              </a:rPr>
              <a:t>How many hours of the day do you use your social media accounts?</a:t>
            </a:r>
          </a:p>
        </p:txBody>
      </p:sp>
      <p:sp>
        <p:nvSpPr>
          <p:cNvPr name="TextBox 6" id="6"/>
          <p:cNvSpPr txBox="true"/>
          <p:nvPr/>
        </p:nvSpPr>
        <p:spPr>
          <a:xfrm rot="0">
            <a:off x="9144000" y="4676841"/>
            <a:ext cx="5953538" cy="466659"/>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Bold"/>
              </a:rPr>
              <a:t>QUESTIONNAIRE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799324" y="-2500429"/>
            <a:ext cx="5452110" cy="82296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218732">
            <a:off x="-609755" y="6201256"/>
            <a:ext cx="4198776" cy="4114800"/>
          </a:xfrm>
          <a:prstGeom prst="rect">
            <a:avLst/>
          </a:prstGeom>
        </p:spPr>
      </p:pic>
      <p:sp>
        <p:nvSpPr>
          <p:cNvPr name="TextBox 4" id="4"/>
          <p:cNvSpPr txBox="true"/>
          <p:nvPr/>
        </p:nvSpPr>
        <p:spPr>
          <a:xfrm rot="0">
            <a:off x="4860212" y="2875590"/>
            <a:ext cx="9251567" cy="6310682"/>
          </a:xfrm>
          <a:prstGeom prst="rect">
            <a:avLst/>
          </a:prstGeom>
        </p:spPr>
        <p:txBody>
          <a:bodyPr anchor="t" rtlCol="false" tIns="0" lIns="0" bIns="0" rIns="0">
            <a:spAutoFit/>
          </a:bodyPr>
          <a:lstStyle/>
          <a:p>
            <a:pPr algn="just">
              <a:lnSpc>
                <a:spcPts val="3887"/>
              </a:lnSpc>
            </a:pPr>
            <a:r>
              <a:rPr lang="en-US" sz="2300" spc="381">
                <a:solidFill>
                  <a:srgbClr val="22423D"/>
                </a:solidFill>
                <a:latin typeface="Glacial Indifference"/>
              </a:rPr>
              <a:t>(The following questions have responses ranging from Not one day - Everyday)</a:t>
            </a:r>
          </a:p>
          <a:p>
            <a:pPr algn="just" marL="496657" indent="-248329" lvl="1">
              <a:lnSpc>
                <a:spcPts val="3887"/>
              </a:lnSpc>
              <a:buFont typeface="Arial"/>
              <a:buChar char="•"/>
            </a:pPr>
            <a:r>
              <a:rPr lang="en-US" sz="2300" spc="381">
                <a:solidFill>
                  <a:srgbClr val="22423D"/>
                </a:solidFill>
                <a:latin typeface="Glacial Indifference"/>
              </a:rPr>
              <a:t>How often did you use social media in the 15 minutes before you go to sleep?</a:t>
            </a:r>
          </a:p>
          <a:p>
            <a:pPr algn="just" marL="496657" indent="-248329" lvl="1">
              <a:lnSpc>
                <a:spcPts val="3887"/>
              </a:lnSpc>
              <a:buFont typeface="Arial"/>
              <a:buChar char="•"/>
            </a:pPr>
            <a:r>
              <a:rPr lang="en-US" sz="2300" spc="381">
                <a:solidFill>
                  <a:srgbClr val="22423D"/>
                </a:solidFill>
                <a:latin typeface="Glacial Indifference"/>
              </a:rPr>
              <a:t>How often did you use social media in the 15 minutes after you wake up? </a:t>
            </a:r>
          </a:p>
          <a:p>
            <a:pPr algn="just" marL="496657" indent="-248329" lvl="1">
              <a:lnSpc>
                <a:spcPts val="3887"/>
              </a:lnSpc>
              <a:buFont typeface="Arial"/>
              <a:buChar char="•"/>
            </a:pPr>
            <a:r>
              <a:rPr lang="en-US" sz="2300" spc="381">
                <a:solidFill>
                  <a:srgbClr val="22423D"/>
                </a:solidFill>
                <a:latin typeface="Glacial Indifference"/>
              </a:rPr>
              <a:t>How often did you use social media when eating breakfast?</a:t>
            </a:r>
          </a:p>
          <a:p>
            <a:pPr algn="just" marL="496657" indent="-248329" lvl="1">
              <a:lnSpc>
                <a:spcPts val="3887"/>
              </a:lnSpc>
              <a:buFont typeface="Arial"/>
              <a:buChar char="•"/>
            </a:pPr>
            <a:r>
              <a:rPr lang="en-US" sz="2300" spc="381">
                <a:solidFill>
                  <a:srgbClr val="22423D"/>
                </a:solidFill>
                <a:latin typeface="Glacial Indifference"/>
              </a:rPr>
              <a:t>How often did you use social media when eating lunch?</a:t>
            </a:r>
          </a:p>
          <a:p>
            <a:pPr algn="just" marL="496657" indent="-248329" lvl="1">
              <a:lnSpc>
                <a:spcPts val="3887"/>
              </a:lnSpc>
              <a:buFont typeface="Arial"/>
              <a:buChar char="•"/>
            </a:pPr>
            <a:r>
              <a:rPr lang="en-US" sz="2300" spc="381">
                <a:solidFill>
                  <a:srgbClr val="22423D"/>
                </a:solidFill>
                <a:latin typeface="Glacial Indifference"/>
              </a:rPr>
              <a:t>How often did you use social media when eating supper?</a:t>
            </a:r>
          </a:p>
          <a:p>
            <a:pPr algn="just">
              <a:lnSpc>
                <a:spcPts val="3887"/>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799324" y="-2500429"/>
            <a:ext cx="5452110" cy="82296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218732">
            <a:off x="-609755" y="6201256"/>
            <a:ext cx="4198776" cy="4114800"/>
          </a:xfrm>
          <a:prstGeom prst="rect">
            <a:avLst/>
          </a:prstGeom>
        </p:spPr>
      </p:pic>
      <p:sp>
        <p:nvSpPr>
          <p:cNvPr name="TextBox 4" id="4"/>
          <p:cNvSpPr txBox="true"/>
          <p:nvPr/>
        </p:nvSpPr>
        <p:spPr>
          <a:xfrm rot="0">
            <a:off x="4860212" y="1214930"/>
            <a:ext cx="9251567" cy="8714303"/>
          </a:xfrm>
          <a:prstGeom prst="rect">
            <a:avLst/>
          </a:prstGeom>
        </p:spPr>
        <p:txBody>
          <a:bodyPr anchor="t" rtlCol="false" tIns="0" lIns="0" bIns="0" rIns="0">
            <a:spAutoFit/>
          </a:bodyPr>
          <a:lstStyle/>
          <a:p>
            <a:pPr algn="just">
              <a:lnSpc>
                <a:spcPts val="3887"/>
              </a:lnSpc>
            </a:pPr>
            <a:r>
              <a:rPr lang="en-US" sz="2300" spc="381">
                <a:solidFill>
                  <a:srgbClr val="22423D"/>
                </a:solidFill>
                <a:latin typeface="Glacial Indifference"/>
              </a:rPr>
              <a:t>(For the following questions responses are - Hardly ever, some of the time, Often)</a:t>
            </a:r>
          </a:p>
          <a:p>
            <a:pPr algn="just" marL="496656" indent="-248328" lvl="1">
              <a:lnSpc>
                <a:spcPts val="3887"/>
              </a:lnSpc>
              <a:buFont typeface="Arial"/>
              <a:buChar char="•"/>
            </a:pPr>
            <a:r>
              <a:rPr lang="en-US" sz="2300" spc="381">
                <a:solidFill>
                  <a:srgbClr val="22423D"/>
                </a:solidFill>
                <a:latin typeface="Glacial Indifference"/>
              </a:rPr>
              <a:t>How often do you feel that you lack companionship?</a:t>
            </a:r>
          </a:p>
          <a:p>
            <a:pPr algn="just" marL="496656" indent="-248328" lvl="1">
              <a:lnSpc>
                <a:spcPts val="3887"/>
              </a:lnSpc>
              <a:buFont typeface="Arial"/>
              <a:buChar char="•"/>
            </a:pPr>
            <a:r>
              <a:rPr lang="en-US" sz="2300" spc="381">
                <a:solidFill>
                  <a:srgbClr val="22423D"/>
                </a:solidFill>
                <a:latin typeface="Glacial Indifference"/>
              </a:rPr>
              <a:t>How often do you feel left out?</a:t>
            </a:r>
          </a:p>
          <a:p>
            <a:pPr algn="just" marL="496656" indent="-248328" lvl="1">
              <a:lnSpc>
                <a:spcPts val="3887"/>
              </a:lnSpc>
              <a:buFont typeface="Arial"/>
              <a:buChar char="•"/>
            </a:pPr>
            <a:r>
              <a:rPr lang="en-US" sz="2300" spc="381">
                <a:solidFill>
                  <a:srgbClr val="22423D"/>
                </a:solidFill>
                <a:latin typeface="Glacial Indifference"/>
              </a:rPr>
              <a:t>How often do you feel isolated from others?</a:t>
            </a:r>
          </a:p>
          <a:p>
            <a:pPr algn="just">
              <a:lnSpc>
                <a:spcPts val="3887"/>
              </a:lnSpc>
            </a:pPr>
            <a:r>
              <a:rPr lang="en-US" sz="2300" spc="381">
                <a:solidFill>
                  <a:srgbClr val="22423D"/>
                </a:solidFill>
                <a:latin typeface="Glacial Indifference"/>
              </a:rPr>
              <a:t>(For the following questions responses are - Not at all, Several days, Over half the days, Nearly everyday)</a:t>
            </a:r>
          </a:p>
          <a:p>
            <a:pPr algn="just" marL="496656" indent="-248328" lvl="1">
              <a:lnSpc>
                <a:spcPts val="3887"/>
              </a:lnSpc>
              <a:buFont typeface="Arial"/>
              <a:buChar char="•"/>
            </a:pPr>
            <a:r>
              <a:rPr lang="en-US" sz="2300" spc="381">
                <a:solidFill>
                  <a:srgbClr val="22423D"/>
                </a:solidFill>
                <a:latin typeface="Glacial Indifference"/>
              </a:rPr>
              <a:t>Feeling nervous, anxious, or on edge.</a:t>
            </a:r>
          </a:p>
          <a:p>
            <a:pPr algn="just" marL="496656" indent="-248328" lvl="1">
              <a:lnSpc>
                <a:spcPts val="3887"/>
              </a:lnSpc>
              <a:buFont typeface="Arial"/>
              <a:buChar char="•"/>
            </a:pPr>
            <a:r>
              <a:rPr lang="en-US" sz="2300" spc="381">
                <a:solidFill>
                  <a:srgbClr val="22423D"/>
                </a:solidFill>
                <a:latin typeface="Glacial Indifference"/>
              </a:rPr>
              <a:t>Not being able to stop or control worrying.</a:t>
            </a:r>
          </a:p>
          <a:p>
            <a:pPr algn="just" marL="496656" indent="-248328" lvl="1">
              <a:lnSpc>
                <a:spcPts val="3887"/>
              </a:lnSpc>
              <a:buFont typeface="Arial"/>
              <a:buChar char="•"/>
            </a:pPr>
            <a:r>
              <a:rPr lang="en-US" sz="2300" spc="381">
                <a:solidFill>
                  <a:srgbClr val="22423D"/>
                </a:solidFill>
                <a:latin typeface="Glacial Indifference"/>
              </a:rPr>
              <a:t>Worrying too much about different things.</a:t>
            </a:r>
          </a:p>
          <a:p>
            <a:pPr algn="just" marL="496656" indent="-248328" lvl="1">
              <a:lnSpc>
                <a:spcPts val="3887"/>
              </a:lnSpc>
              <a:buFont typeface="Arial"/>
              <a:buChar char="•"/>
            </a:pPr>
            <a:r>
              <a:rPr lang="en-US" sz="2300" spc="381">
                <a:solidFill>
                  <a:srgbClr val="22423D"/>
                </a:solidFill>
                <a:latin typeface="Glacial Indifference"/>
              </a:rPr>
              <a:t>Trouble relaxing.</a:t>
            </a:r>
          </a:p>
          <a:p>
            <a:pPr algn="just" marL="496656" indent="-248328" lvl="1">
              <a:lnSpc>
                <a:spcPts val="3887"/>
              </a:lnSpc>
              <a:buFont typeface="Arial"/>
              <a:buChar char="•"/>
            </a:pPr>
            <a:r>
              <a:rPr lang="en-US" sz="2300" spc="381">
                <a:solidFill>
                  <a:srgbClr val="22423D"/>
                </a:solidFill>
                <a:latin typeface="Glacial Indifference"/>
              </a:rPr>
              <a:t>Being so restless that it’s hard to sit still.</a:t>
            </a:r>
          </a:p>
          <a:p>
            <a:pPr algn="just" marL="496656" indent="-248328" lvl="1">
              <a:lnSpc>
                <a:spcPts val="3887"/>
              </a:lnSpc>
              <a:buFont typeface="Arial"/>
              <a:buChar char="•"/>
            </a:pPr>
            <a:r>
              <a:rPr lang="en-US" sz="2300" spc="381">
                <a:solidFill>
                  <a:srgbClr val="22423D"/>
                </a:solidFill>
                <a:latin typeface="Glacial Indifference"/>
              </a:rPr>
              <a:t>Becoming easily annoyed or irritable.</a:t>
            </a:r>
          </a:p>
          <a:p>
            <a:pPr algn="just" marL="496656" indent="-248328" lvl="1">
              <a:lnSpc>
                <a:spcPts val="3887"/>
              </a:lnSpc>
              <a:buFont typeface="Arial"/>
              <a:buChar char="•"/>
            </a:pPr>
            <a:r>
              <a:rPr lang="en-US" sz="2300" spc="381">
                <a:solidFill>
                  <a:srgbClr val="22423D"/>
                </a:solidFill>
                <a:latin typeface="Glacial Indifference"/>
              </a:rPr>
              <a:t>Feeling afraid as if something awful might happen.</a:t>
            </a:r>
          </a:p>
          <a:p>
            <a:pPr algn="just">
              <a:lnSpc>
                <a:spcPts val="3887"/>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62172" y="-668293"/>
            <a:ext cx="2446436"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64009" y="6950278"/>
            <a:ext cx="2423991"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3293156" y="-403679"/>
            <a:ext cx="11009614" cy="10362799"/>
          </a:xfrm>
          <a:prstGeom prst="rect">
            <a:avLst/>
          </a:prstGeom>
        </p:spPr>
      </p:pic>
      <p:sp>
        <p:nvSpPr>
          <p:cNvPr name="TextBox 5" id="5"/>
          <p:cNvSpPr txBox="true"/>
          <p:nvPr/>
        </p:nvSpPr>
        <p:spPr>
          <a:xfrm rot="0">
            <a:off x="3985231" y="4362956"/>
            <a:ext cx="10317538" cy="2646937"/>
          </a:xfrm>
          <a:prstGeom prst="rect">
            <a:avLst/>
          </a:prstGeom>
        </p:spPr>
        <p:txBody>
          <a:bodyPr anchor="t" rtlCol="false" tIns="0" lIns="0" bIns="0" rIns="0">
            <a:spAutoFit/>
          </a:bodyPr>
          <a:lstStyle/>
          <a:p>
            <a:pPr algn="ctr">
              <a:lnSpc>
                <a:spcPts val="9011"/>
              </a:lnSpc>
            </a:pPr>
            <a:r>
              <a:rPr lang="en-US" sz="17003">
                <a:solidFill>
                  <a:srgbClr val="22423D"/>
                </a:solidFill>
                <a:latin typeface="Moontime"/>
              </a:rPr>
              <a:t>Thank</a:t>
            </a:r>
          </a:p>
          <a:p>
            <a:pPr algn="ctr">
              <a:lnSpc>
                <a:spcPts val="9011"/>
              </a:lnSpc>
            </a:pPr>
            <a:r>
              <a:rPr lang="en-US" sz="17003">
                <a:solidFill>
                  <a:srgbClr val="22423D"/>
                </a:solidFill>
                <a:latin typeface="Moontime"/>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8419" y="1792536"/>
            <a:ext cx="4198776" cy="4114800"/>
          </a:xfrm>
          <a:prstGeom prst="rect">
            <a:avLst/>
          </a:prstGeom>
        </p:spPr>
      </p:pic>
      <p:sp>
        <p:nvSpPr>
          <p:cNvPr name="TextBox 3" id="3"/>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Introduction</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57230" y="6765405"/>
            <a:ext cx="5085708" cy="41148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00076" y="3034010"/>
            <a:ext cx="8381379" cy="4199930"/>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Social media is a computer-based technology that makes it easier to share information, ideas, and opinions through online communities and networks. Social media encompasses a wide range of applications and platforms that let users communicate online, from Instagram to Twitter.</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349084"/>
            <a:ext cx="4813501" cy="5492584"/>
          </a:xfrm>
          <a:prstGeom prst="rect">
            <a:avLst/>
          </a:prstGeom>
        </p:spPr>
      </p:pic>
      <p:sp>
        <p:nvSpPr>
          <p:cNvPr name="TextBox 4" id="4"/>
          <p:cNvSpPr txBox="true"/>
          <p:nvPr/>
        </p:nvSpPr>
        <p:spPr>
          <a:xfrm rot="0">
            <a:off x="1199310" y="2778208"/>
            <a:ext cx="5429703"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Introduction</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365267" y="7366108"/>
            <a:ext cx="4734603" cy="41148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00076" y="3267339"/>
            <a:ext cx="8381379" cy="3733271"/>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This study examines the relationship between social media and the mental health status of students. The objective of our study is to check whether social media usage has a significant impact on mental health issues of a student i.e. anxiety and loneliness.</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349084"/>
            <a:ext cx="4813501" cy="5492584"/>
          </a:xfrm>
          <a:prstGeom prst="rect">
            <a:avLst/>
          </a:prstGeom>
        </p:spPr>
      </p:pic>
      <p:sp>
        <p:nvSpPr>
          <p:cNvPr name="TextBox 4" id="4"/>
          <p:cNvSpPr txBox="true"/>
          <p:nvPr/>
        </p:nvSpPr>
        <p:spPr>
          <a:xfrm rot="0">
            <a:off x="1199310" y="2187724"/>
            <a:ext cx="5429703" cy="2488388"/>
          </a:xfrm>
          <a:prstGeom prst="rect">
            <a:avLst/>
          </a:prstGeom>
        </p:spPr>
        <p:txBody>
          <a:bodyPr anchor="t" rtlCol="false" tIns="0" lIns="0" bIns="0" rIns="0">
            <a:spAutoFit/>
          </a:bodyPr>
          <a:lstStyle/>
          <a:p>
            <a:pPr>
              <a:lnSpc>
                <a:spcPts val="9320"/>
              </a:lnSpc>
            </a:pPr>
            <a:r>
              <a:rPr lang="en-US" sz="11096">
                <a:solidFill>
                  <a:srgbClr val="22423D"/>
                </a:solidFill>
                <a:latin typeface="Moontime"/>
              </a:rPr>
              <a:t>Objective of study</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365267" y="7366108"/>
            <a:ext cx="4734603" cy="41148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4647166" y="1167375"/>
            <a:ext cx="11076333" cy="7933201"/>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To conduct this study, a web-based survey gathered data from a total of 100 undergraduate students of St. Xavier’s College, Kolkata.</a:t>
            </a:r>
          </a:p>
          <a:p>
            <a:pPr>
              <a:lnSpc>
                <a:spcPts val="3749"/>
              </a:lnSpc>
            </a:pPr>
          </a:p>
          <a:p>
            <a:pPr>
              <a:lnSpc>
                <a:spcPts val="3749"/>
              </a:lnSpc>
            </a:pPr>
            <a:r>
              <a:rPr lang="en-US" sz="2999" spc="497">
                <a:solidFill>
                  <a:srgbClr val="22423D"/>
                </a:solidFill>
                <a:latin typeface="Glacial Indifference"/>
              </a:rPr>
              <a:t>Out of the 100 participants, 65 were females and 35 were males.</a:t>
            </a:r>
          </a:p>
          <a:p>
            <a:pPr>
              <a:lnSpc>
                <a:spcPts val="3749"/>
              </a:lnSpc>
            </a:pPr>
          </a:p>
          <a:p>
            <a:pPr>
              <a:lnSpc>
                <a:spcPts val="3749"/>
              </a:lnSpc>
            </a:pPr>
            <a:r>
              <a:rPr lang="en-US" sz="2999" spc="497">
                <a:solidFill>
                  <a:srgbClr val="22423D"/>
                </a:solidFill>
                <a:latin typeface="Glacial Indifference"/>
              </a:rPr>
              <a:t>We have the following variables?</a:t>
            </a:r>
          </a:p>
          <a:p>
            <a:pPr>
              <a:lnSpc>
                <a:spcPts val="3749"/>
              </a:lnSpc>
            </a:pPr>
            <a:r>
              <a:rPr lang="en-US" sz="2999" spc="497">
                <a:solidFill>
                  <a:srgbClr val="22423D"/>
                </a:solidFill>
                <a:latin typeface="Glacial Indifference"/>
              </a:rPr>
              <a:t>1. </a:t>
            </a:r>
            <a:r>
              <a:rPr lang="en-US" sz="2999" spc="497" u="sng">
                <a:solidFill>
                  <a:srgbClr val="22423D"/>
                </a:solidFill>
                <a:latin typeface="Glacial Indifference"/>
              </a:rPr>
              <a:t>Social media usage</a:t>
            </a:r>
            <a:r>
              <a:rPr lang="en-US" sz="2999" spc="497">
                <a:solidFill>
                  <a:srgbClr val="22423D"/>
                </a:solidFill>
                <a:latin typeface="Glacial Indifference"/>
              </a:rPr>
              <a:t> 2. </a:t>
            </a:r>
            <a:r>
              <a:rPr lang="en-US" sz="2999" spc="497" u="sng">
                <a:solidFill>
                  <a:srgbClr val="22423D"/>
                </a:solidFill>
                <a:latin typeface="Glacial Indifference"/>
              </a:rPr>
              <a:t>Anxiety</a:t>
            </a:r>
            <a:r>
              <a:rPr lang="en-US" sz="2999" spc="497">
                <a:solidFill>
                  <a:srgbClr val="22423D"/>
                </a:solidFill>
                <a:latin typeface="Glacial Indifference"/>
              </a:rPr>
              <a:t> 3. </a:t>
            </a:r>
            <a:r>
              <a:rPr lang="en-US" sz="2999" spc="497" u="sng">
                <a:solidFill>
                  <a:srgbClr val="22423D"/>
                </a:solidFill>
                <a:latin typeface="Glacial Indifference"/>
              </a:rPr>
              <a:t>Loneliness</a:t>
            </a:r>
          </a:p>
          <a:p>
            <a:pPr>
              <a:lnSpc>
                <a:spcPts val="3749"/>
              </a:lnSpc>
            </a:pPr>
            <a:r>
              <a:rPr lang="en-US" sz="2999" spc="497">
                <a:solidFill>
                  <a:srgbClr val="22423D"/>
                </a:solidFill>
                <a:latin typeface="Glacial Indifference"/>
              </a:rPr>
              <a:t> </a:t>
            </a:r>
          </a:p>
          <a:p>
            <a:pPr>
              <a:lnSpc>
                <a:spcPts val="3749"/>
              </a:lnSpc>
            </a:pPr>
            <a:r>
              <a:rPr lang="en-US" sz="2999" spc="497">
                <a:solidFill>
                  <a:srgbClr val="22423D"/>
                </a:solidFill>
                <a:latin typeface="Glacial Indifference"/>
              </a:rPr>
              <a:t>The three variables in this study are measured using three distinct scales. Social media usage by the Social Media Engagement Questionnaire (SMEQ), Anxiety by Generalized Anxiety Disorder Scale (GAD-7) and Loneliness was measured by UCLA Loneliness scale.</a:t>
            </a:r>
          </a:p>
          <a:p>
            <a:pPr>
              <a:lnSpc>
                <a:spcPts val="3749"/>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349084"/>
            <a:ext cx="4813501" cy="5492584"/>
          </a:xfrm>
          <a:prstGeom prst="rect">
            <a:avLst/>
          </a:prstGeom>
        </p:spPr>
      </p:pic>
      <p:sp>
        <p:nvSpPr>
          <p:cNvPr name="TextBox 4" id="4"/>
          <p:cNvSpPr txBox="true"/>
          <p:nvPr/>
        </p:nvSpPr>
        <p:spPr>
          <a:xfrm rot="0">
            <a:off x="1199310" y="2778241"/>
            <a:ext cx="5429703" cy="1307354"/>
          </a:xfrm>
          <a:prstGeom prst="rect">
            <a:avLst/>
          </a:prstGeom>
        </p:spPr>
        <p:txBody>
          <a:bodyPr anchor="t" rtlCol="false" tIns="0" lIns="0" bIns="0" rIns="0">
            <a:spAutoFit/>
          </a:bodyPr>
          <a:lstStyle/>
          <a:p>
            <a:pPr>
              <a:lnSpc>
                <a:spcPts val="9320"/>
              </a:lnSpc>
            </a:pPr>
            <a:r>
              <a:rPr lang="en-US" sz="11096">
                <a:solidFill>
                  <a:srgbClr val="22423D"/>
                </a:solidFill>
                <a:latin typeface="Moontime"/>
              </a:rPr>
              <a:t>Data</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365267" y="7366108"/>
            <a:ext cx="4734603" cy="41148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9551227" y="2740689"/>
            <a:ext cx="4216289" cy="3043394"/>
          </a:xfrm>
          <a:prstGeom prst="rect">
            <a:avLst/>
          </a:prstGeom>
        </p:spPr>
      </p:pic>
      <p:sp>
        <p:nvSpPr>
          <p:cNvPr name="TextBox 3" id="3"/>
          <p:cNvSpPr txBox="true"/>
          <p:nvPr/>
        </p:nvSpPr>
        <p:spPr>
          <a:xfrm rot="0">
            <a:off x="2921486" y="4440541"/>
            <a:ext cx="12445027" cy="199646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Results</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079837" y="6690317"/>
            <a:ext cx="2423991" cy="41148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349084"/>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365267" y="7366108"/>
            <a:ext cx="4734603" cy="4114800"/>
          </a:xfrm>
          <a:prstGeom prst="rect">
            <a:avLst/>
          </a:prstGeom>
        </p:spPr>
      </p:pic>
      <p:graphicFrame>
        <p:nvGraphicFramePr>
          <p:cNvPr name="Table 4" id="4"/>
          <p:cNvGraphicFramePr>
            <a:graphicFrameLocks noGrp="true"/>
          </p:cNvGraphicFramePr>
          <p:nvPr/>
        </p:nvGraphicFramePr>
        <p:xfrm>
          <a:off x="2733490" y="1073233"/>
          <a:ext cx="12821019" cy="2609850"/>
        </p:xfrm>
        <a:graphic>
          <a:graphicData uri="http://schemas.openxmlformats.org/drawingml/2006/table">
            <a:tbl>
              <a:tblPr/>
              <a:tblGrid>
                <a:gridCol w="2136837"/>
                <a:gridCol w="2136837"/>
                <a:gridCol w="2136837"/>
                <a:gridCol w="2136837"/>
                <a:gridCol w="2136837"/>
                <a:gridCol w="2136837"/>
              </a:tblGrid>
              <a:tr h="1362922">
                <a:tc>
                  <a:txBody>
                    <a:bodyPr anchor="t" rtlCol="false"/>
                    <a:lstStyle/>
                    <a:p>
                      <a:pPr algn="ctr">
                        <a:lnSpc>
                          <a:spcPts val="3919"/>
                        </a:lnSpc>
                        <a:defRPr/>
                      </a:pPr>
                      <a:r>
                        <a:rPr lang="en-US" sz="2799">
                          <a:solidFill>
                            <a:srgbClr val="000000"/>
                          </a:solidFill>
                          <a:latin typeface="Glacial Indifference Bold"/>
                        </a:rPr>
                        <a:t>Variables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lacial Indifference Bold"/>
                        </a:rPr>
                        <a:t>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lacial Indifference Bold"/>
                        </a:rPr>
                        <a:t>Minimum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Glacial Indifference Bold"/>
                        </a:rPr>
                        <a:t>Maximum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lacial Indifference Bold"/>
                        </a:rPr>
                        <a:t>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Glacial Indifference Bold"/>
                        </a:rPr>
                        <a:t>Std. Deviation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46928">
                <a:tc>
                  <a:txBody>
                    <a:bodyPr anchor="t" rtlCol="false"/>
                    <a:lstStyle/>
                    <a:p>
                      <a:pPr algn="ctr">
                        <a:lnSpc>
                          <a:spcPts val="3219"/>
                        </a:lnSpc>
                        <a:defRPr/>
                      </a:pPr>
                      <a:r>
                        <a:rPr lang="en-US" sz="2299">
                          <a:solidFill>
                            <a:srgbClr val="000000"/>
                          </a:solidFill>
                          <a:latin typeface="Glacial Indifference"/>
                        </a:rPr>
                        <a:t>Social Media Usage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Glacial Indifference"/>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35.000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16.310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9.695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5" id="5"/>
          <p:cNvGraphicFramePr>
            <a:graphicFrameLocks noGrp="true"/>
          </p:cNvGraphicFramePr>
          <p:nvPr/>
        </p:nvGraphicFramePr>
        <p:xfrm>
          <a:off x="2733490" y="7062037"/>
          <a:ext cx="12821019" cy="2361470"/>
        </p:xfrm>
        <a:graphic>
          <a:graphicData uri="http://schemas.openxmlformats.org/drawingml/2006/table">
            <a:tbl>
              <a:tblPr/>
              <a:tblGrid>
                <a:gridCol w="2136837"/>
                <a:gridCol w="2136837"/>
                <a:gridCol w="2136837"/>
                <a:gridCol w="2136837"/>
                <a:gridCol w="2136837"/>
                <a:gridCol w="2136837"/>
              </a:tblGrid>
              <a:tr h="1365049">
                <a:tc>
                  <a:txBody>
                    <a:bodyPr anchor="t" rtlCol="false"/>
                    <a:lstStyle/>
                    <a:p>
                      <a:pPr algn="ctr">
                        <a:lnSpc>
                          <a:spcPts val="3919"/>
                        </a:lnSpc>
                        <a:defRPr/>
                      </a:pPr>
                      <a:r>
                        <a:rPr lang="en-US" sz="2799">
                          <a:solidFill>
                            <a:srgbClr val="000000"/>
                          </a:solidFill>
                          <a:latin typeface="Glacial Indifference Bold"/>
                        </a:rPr>
                        <a:t>Variables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lacial Indifference Bold"/>
                        </a:rPr>
                        <a:t>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lacial Indifference Bold"/>
                        </a:rPr>
                        <a:t>Minimum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Glacial Indifference Bold"/>
                        </a:rPr>
                        <a:t>Maximum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lacial Indifference Bold"/>
                        </a:rPr>
                        <a:t>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Glacial Indifference Bold"/>
                        </a:rPr>
                        <a:t>Std. Deviation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6422">
                <a:tc>
                  <a:txBody>
                    <a:bodyPr anchor="t" rtlCol="false"/>
                    <a:lstStyle/>
                    <a:p>
                      <a:pPr algn="ctr">
                        <a:lnSpc>
                          <a:spcPts val="3359"/>
                        </a:lnSpc>
                        <a:defRPr/>
                      </a:pPr>
                      <a:r>
                        <a:rPr lang="en-US" sz="2399">
                          <a:solidFill>
                            <a:srgbClr val="000000"/>
                          </a:solidFill>
                          <a:latin typeface="Glacial Indifference"/>
                        </a:rPr>
                        <a:t>Loneliness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Glacial Indifference"/>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3.000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9.000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6.000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1.864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2733490" y="4210875"/>
          <a:ext cx="12821019" cy="2361470"/>
        </p:xfrm>
        <a:graphic>
          <a:graphicData uri="http://schemas.openxmlformats.org/drawingml/2006/table">
            <a:tbl>
              <a:tblPr/>
              <a:tblGrid>
                <a:gridCol w="2136837"/>
                <a:gridCol w="2136837"/>
                <a:gridCol w="2136837"/>
                <a:gridCol w="2136837"/>
                <a:gridCol w="2136837"/>
                <a:gridCol w="2136837"/>
              </a:tblGrid>
              <a:tr h="1365049">
                <a:tc>
                  <a:txBody>
                    <a:bodyPr anchor="t" rtlCol="false"/>
                    <a:lstStyle/>
                    <a:p>
                      <a:pPr algn="ctr">
                        <a:lnSpc>
                          <a:spcPts val="3919"/>
                        </a:lnSpc>
                        <a:defRPr/>
                      </a:pPr>
                      <a:r>
                        <a:rPr lang="en-US" sz="2799">
                          <a:solidFill>
                            <a:srgbClr val="000000"/>
                          </a:solidFill>
                          <a:latin typeface="Glacial Indifference Bold"/>
                        </a:rPr>
                        <a:t>Variables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lacial Indifference Bold"/>
                        </a:rPr>
                        <a:t>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lacial Indifference Bold"/>
                        </a:rPr>
                        <a:t>Minimum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Glacial Indifference Bold"/>
                        </a:rPr>
                        <a:t>Maximum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Glacial Indifference Bold"/>
                        </a:rPr>
                        <a:t>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Glacial Indifference Bold"/>
                        </a:rPr>
                        <a:t>Std. Deviation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6422">
                <a:tc>
                  <a:txBody>
                    <a:bodyPr anchor="t" rtlCol="false"/>
                    <a:lstStyle/>
                    <a:p>
                      <a:pPr algn="ctr">
                        <a:lnSpc>
                          <a:spcPts val="3359"/>
                        </a:lnSpc>
                        <a:defRPr/>
                      </a:pPr>
                      <a:r>
                        <a:rPr lang="en-US" sz="2399">
                          <a:solidFill>
                            <a:srgbClr val="000000"/>
                          </a:solidFill>
                          <a:latin typeface="Glacial Indifference"/>
                        </a:rPr>
                        <a:t>Anxiety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Glacial Indifference"/>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21.000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9.570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Glacial Indifference"/>
                        </a:rPr>
                        <a:t>5.840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368263" y="1823635"/>
            <a:ext cx="2323703" cy="1441411"/>
          </a:xfrm>
          <a:prstGeom prst="rect">
            <a:avLst/>
          </a:prstGeom>
        </p:spPr>
        <p:txBody>
          <a:bodyPr anchor="t" rtlCol="false" tIns="0" lIns="0" bIns="0" rIns="0">
            <a:spAutoFit/>
          </a:bodyPr>
          <a:lstStyle/>
          <a:p>
            <a:pPr algn="ctr">
              <a:lnSpc>
                <a:spcPts val="12329"/>
              </a:lnSpc>
              <a:spcBef>
                <a:spcPct val="0"/>
              </a:spcBef>
            </a:pPr>
            <a:r>
              <a:rPr lang="en-US" sz="7295" spc="1211">
                <a:solidFill>
                  <a:srgbClr val="000000"/>
                </a:solidFill>
                <a:latin typeface="Moontime"/>
              </a:rPr>
              <a:t>Tables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1746" y="-1717592"/>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130694" y="7232997"/>
            <a:ext cx="4734603"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305005" y="3045605"/>
            <a:ext cx="8879432" cy="5919621"/>
          </a:xfrm>
          <a:prstGeom prst="rect">
            <a:avLst/>
          </a:prstGeom>
        </p:spPr>
      </p:pic>
      <p:sp>
        <p:nvSpPr>
          <p:cNvPr name="TextBox 5" id="5"/>
          <p:cNvSpPr txBox="true"/>
          <p:nvPr/>
        </p:nvSpPr>
        <p:spPr>
          <a:xfrm rot="0">
            <a:off x="1305005" y="1409733"/>
            <a:ext cx="7838995" cy="1307354"/>
          </a:xfrm>
          <a:prstGeom prst="rect">
            <a:avLst/>
          </a:prstGeom>
        </p:spPr>
        <p:txBody>
          <a:bodyPr anchor="t" rtlCol="false" tIns="0" lIns="0" bIns="0" rIns="0">
            <a:spAutoFit/>
          </a:bodyPr>
          <a:lstStyle/>
          <a:p>
            <a:pPr>
              <a:lnSpc>
                <a:spcPts val="9320"/>
              </a:lnSpc>
            </a:pPr>
            <a:r>
              <a:rPr lang="en-US" sz="11096">
                <a:solidFill>
                  <a:srgbClr val="22423D"/>
                </a:solidFill>
                <a:latin typeface="Moontime"/>
              </a:rPr>
              <a:t>Graph 1</a:t>
            </a:r>
          </a:p>
        </p:txBody>
      </p:sp>
      <p:sp>
        <p:nvSpPr>
          <p:cNvPr name="TextBox 6" id="6"/>
          <p:cNvSpPr txBox="true"/>
          <p:nvPr/>
        </p:nvSpPr>
        <p:spPr>
          <a:xfrm rot="0">
            <a:off x="10981569" y="3036080"/>
            <a:ext cx="6040752" cy="4911871"/>
          </a:xfrm>
          <a:prstGeom prst="rect">
            <a:avLst/>
          </a:prstGeom>
        </p:spPr>
        <p:txBody>
          <a:bodyPr anchor="t" rtlCol="false" tIns="0" lIns="0" bIns="0" rIns="0">
            <a:spAutoFit/>
          </a:bodyPr>
          <a:lstStyle/>
          <a:p>
            <a:pPr algn="just">
              <a:lnSpc>
                <a:spcPts val="3294"/>
              </a:lnSpc>
            </a:pPr>
            <a:r>
              <a:rPr lang="en-US" sz="2635" spc="437">
                <a:solidFill>
                  <a:srgbClr val="22423D"/>
                </a:solidFill>
                <a:latin typeface="Glacial Indifference"/>
              </a:rPr>
              <a:t>The median for both the genders is 14, thus on an average both males and females have moderate social media usage. The IQR for males is 17 and for females is 14. For females, there is lesser spread in the middle 50% of the data than for males. For females there is slightly lesser variability in the data than for males.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DAFhsaQJIrk</dc:identifier>
  <dcterms:modified xsi:type="dcterms:W3CDTF">2011-08-01T06:04:30Z</dcterms:modified>
  <cp:revision>1</cp:revision>
  <dc:title>Beige Brown Minimal Organic Creative Project Presentation</dc:title>
</cp:coreProperties>
</file>